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1" r:id="rId3"/>
    <p:sldId id="309" r:id="rId5"/>
    <p:sldId id="261" r:id="rId6"/>
    <p:sldId id="373" r:id="rId7"/>
    <p:sldId id="312" r:id="rId8"/>
    <p:sldId id="402" r:id="rId9"/>
    <p:sldId id="320" r:id="rId10"/>
    <p:sldId id="405" r:id="rId11"/>
    <p:sldId id="406" r:id="rId12"/>
    <p:sldId id="407" r:id="rId13"/>
    <p:sldId id="408" r:id="rId14"/>
    <p:sldId id="409" r:id="rId15"/>
    <p:sldId id="410" r:id="rId16"/>
    <p:sldId id="411" r:id="rId17"/>
    <p:sldId id="412" r:id="rId18"/>
    <p:sldId id="421" r:id="rId19"/>
    <p:sldId id="413" r:id="rId20"/>
    <p:sldId id="414" r:id="rId21"/>
    <p:sldId id="415" r:id="rId22"/>
    <p:sldId id="416" r:id="rId23"/>
    <p:sldId id="417" r:id="rId24"/>
    <p:sldId id="418" r:id="rId25"/>
    <p:sldId id="419" r:id="rId26"/>
    <p:sldId id="420" r:id="rId27"/>
  </p:sldIdLst>
  <p:sldSz cx="12195175"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70C0"/>
    <a:srgbClr val="DBC05B"/>
    <a:srgbClr val="BFBFBF"/>
    <a:srgbClr val="D9D9D9"/>
    <a:srgbClr val="C69135"/>
    <a:srgbClr val="C57302"/>
    <a:srgbClr val="DE932F"/>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88" d="100"/>
          <a:sy n="88" d="100"/>
        </p:scale>
        <p:origin x="222" y="96"/>
      </p:cViewPr>
      <p:guideLst>
        <p:guide orient="horz" pos="4336"/>
        <p:guide pos="3832"/>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8.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4FFA8-7E0C-4803-A4C6-3DDD6AB6E3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D64D-B72C-4FF8-85BB-4AA899BC1DF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381000" y="685800"/>
            <a:ext cx="6096000" cy="3429000"/>
          </a:xfrm>
        </p:spPr>
      </p:sp>
      <p:sp>
        <p:nvSpPr>
          <p:cNvPr id="4096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E24BF-67B8-48BD-9ABF-36DACBACC99B}"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64AD9-C849-45B6-BBCC-5E990A5EEF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rcRect/>
          <a:stretch>
            <a:fillRect/>
          </a:stretch>
        </p:blipFill>
        <p:spPr>
          <a:xfrm>
            <a:off x="8172878" y="2"/>
            <a:ext cx="1884180" cy="941847"/>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7" name="图片 6"/>
          <p:cNvPicPr>
            <a:picLocks noChangeAspect="1"/>
          </p:cNvPicPr>
          <p:nvPr/>
        </p:nvPicPr>
        <p:blipFill>
          <a:blip r:embed="rId2" cstate="email"/>
          <a:srcRect/>
          <a:stretch>
            <a:fillRect/>
          </a:stretch>
        </p:blipFill>
        <p:spPr>
          <a:xfrm>
            <a:off x="9660651" y="1"/>
            <a:ext cx="3421345" cy="4098851"/>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8" name="图片 7"/>
          <p:cNvPicPr>
            <a:picLocks noChangeAspect="1"/>
          </p:cNvPicPr>
          <p:nvPr/>
        </p:nvPicPr>
        <p:blipFill>
          <a:blip r:embed="rId3" cstate="email"/>
          <a:srcRect/>
          <a:stretch>
            <a:fillRect/>
          </a:stretch>
        </p:blipFill>
        <p:spPr>
          <a:xfrm>
            <a:off x="7110504" y="126573"/>
            <a:ext cx="1831411" cy="18325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4" cstate="email"/>
          <a:srcRect/>
          <a:stretch>
            <a:fillRect/>
          </a:stretch>
        </p:blipFill>
        <p:spPr>
          <a:xfrm>
            <a:off x="8167042" y="752478"/>
            <a:ext cx="2708668" cy="2708668"/>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p:spPr>
      </p:pic>
      <p:pic>
        <p:nvPicPr>
          <p:cNvPr id="13" name="图片 12"/>
          <p:cNvPicPr>
            <a:picLocks noChangeAspect="1"/>
          </p:cNvPicPr>
          <p:nvPr/>
        </p:nvPicPr>
        <p:blipFill>
          <a:blip r:embed="rId5" cstate="email"/>
          <a:srcRect/>
          <a:stretch>
            <a:fillRect/>
          </a:stretch>
        </p:blipFill>
        <p:spPr>
          <a:xfrm>
            <a:off x="6650952" y="1096411"/>
            <a:ext cx="827703" cy="827703"/>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376571" y="2520100"/>
            <a:ext cx="1219200" cy="1219200"/>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rot="2685974">
            <a:off x="8722562" y="3231980"/>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rot="2657183">
            <a:off x="7208848" y="1778578"/>
            <a:ext cx="642029" cy="5421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rot="2685974">
            <a:off x="6048599" y="1340051"/>
            <a:ext cx="340936" cy="340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rot="2685974">
            <a:off x="6019563" y="738468"/>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rot="2685974">
            <a:off x="12267216" y="3630956"/>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rot="2731766">
            <a:off x="7846695" y="2512060"/>
            <a:ext cx="994410" cy="6991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rot="2685974">
            <a:off x="6948683" y="3184033"/>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rot="2685974">
            <a:off x="6562710" y="3320747"/>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2680233">
            <a:off x="6744018" y="4872236"/>
            <a:ext cx="7191213" cy="6332337"/>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a:off x="10003066" y="3597144"/>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931589" y="3637361"/>
            <a:ext cx="4073316" cy="409124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49195" y="7739065"/>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4780" y="2372360"/>
            <a:ext cx="7780655" cy="2143125"/>
          </a:xfrm>
          <a:prstGeom prst="rect">
            <a:avLst/>
          </a:prstGeom>
          <a:noFill/>
        </p:spPr>
        <p:txBody>
          <a:bodyPr wrap="square" rtlCol="0">
            <a:spAutoFit/>
          </a:bodyPr>
          <a:lstStyle/>
          <a:p>
            <a:pPr algn="ctr"/>
            <a:r>
              <a:rPr lang="zh-CN" altLang="en-US" sz="4265" b="1" dirty="0">
                <a:solidFill>
                  <a:srgbClr val="1557AE"/>
                </a:solidFill>
                <a:latin typeface="新宋体" panose="02010609030101010101" charset="-122"/>
                <a:ea typeface="新宋体" panose="02010609030101010101" charset="-122"/>
              </a:rPr>
              <a:t>《关于在房屋建筑和市政基础设施工程中推行施工过程结算的实施意见》</a:t>
            </a:r>
            <a:r>
              <a:rPr lang="zh-CN" altLang="en-US" sz="4800" b="1" dirty="0">
                <a:solidFill>
                  <a:schemeClr val="tx1"/>
                </a:solidFill>
                <a:latin typeface="新宋体" panose="02010609030101010101" charset="-122"/>
                <a:ea typeface="新宋体" panose="02010609030101010101" charset="-122"/>
              </a:rPr>
              <a:t>宣贯资料</a:t>
            </a:r>
            <a:endParaRPr lang="zh-CN" altLang="en-US" sz="4800" b="1" dirty="0">
              <a:solidFill>
                <a:schemeClr val="tx1"/>
              </a:solidFill>
              <a:latin typeface="新宋体" panose="02010609030101010101" charset="-122"/>
              <a:ea typeface="新宋体" panose="02010609030101010101" charset="-122"/>
            </a:endParaRPr>
          </a:p>
        </p:txBody>
      </p:sp>
      <p:cxnSp>
        <p:nvCxnSpPr>
          <p:cNvPr id="30" name="直接连接符 29"/>
          <p:cNvCxnSpPr/>
          <p:nvPr/>
        </p:nvCxnSpPr>
        <p:spPr>
          <a:xfrm>
            <a:off x="386628" y="4811315"/>
            <a:ext cx="7779888" cy="0"/>
          </a:xfrm>
          <a:prstGeom prst="line">
            <a:avLst/>
          </a:prstGeom>
        </p:spPr>
        <p:style>
          <a:lnRef idx="3">
            <a:schemeClr val="accent1"/>
          </a:lnRef>
          <a:fillRef idx="0">
            <a:schemeClr val="accent1"/>
          </a:fillRef>
          <a:effectRef idx="2">
            <a:schemeClr val="accent1"/>
          </a:effectRef>
          <a:fontRef idx="minor">
            <a:schemeClr val="tx1"/>
          </a:fontRef>
        </p:style>
      </p:cxnSp>
      <p:sp>
        <p:nvSpPr>
          <p:cNvPr id="31" name="矩形 30"/>
          <p:cNvSpPr/>
          <p:nvPr/>
        </p:nvSpPr>
        <p:spPr>
          <a:xfrm>
            <a:off x="605790" y="5107305"/>
            <a:ext cx="5922645" cy="16173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rgbClr val="1557AE"/>
              </a:solidFill>
            </a:endParaRPr>
          </a:p>
        </p:txBody>
      </p:sp>
      <p:sp>
        <p:nvSpPr>
          <p:cNvPr id="32" name="矩形 31"/>
          <p:cNvSpPr/>
          <p:nvPr/>
        </p:nvSpPr>
        <p:spPr>
          <a:xfrm>
            <a:off x="605790" y="5172075"/>
            <a:ext cx="5775960" cy="1407160"/>
          </a:xfrm>
          <a:prstGeom prst="rect">
            <a:avLst/>
          </a:prstGeom>
          <a:noFill/>
          <a:ln>
            <a:noFill/>
          </a:ln>
          <a:effectLst/>
        </p:spPr>
        <p:txBody>
          <a:bodyPr wrap="square">
            <a:spAutoFit/>
          </a:bodyPr>
          <a:lstStyle/>
          <a:p>
            <a:r>
              <a:rPr lang="en-US" altLang="zh-CN"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浙江省建设工程造价管理总站</a:t>
            </a:r>
            <a:endParaRPr lang="zh-CN" altLang="en-US"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浙   江  省   标  准  设  计   站 </a:t>
            </a:r>
            <a:endParaRPr lang="zh-CN" altLang="en-US" sz="2135" dirty="0">
              <a:solidFill>
                <a:schemeClr val="bg1"/>
              </a:solidFill>
              <a:latin typeface="新宋体" panose="02010609030101010101" charset="-122"/>
              <a:ea typeface="新宋体" panose="02010609030101010101" charset="-122"/>
              <a:cs typeface="新宋体" panose="02010609030101010101" charset="-122"/>
            </a:endParaRPr>
          </a:p>
          <a:p>
            <a:r>
              <a:rPr lang="en-US" altLang="zh-CN" sz="2135" dirty="0">
                <a:solidFill>
                  <a:schemeClr val="bg1"/>
                </a:solidFill>
                <a:latin typeface="新宋体" panose="02010609030101010101" charset="-122"/>
                <a:ea typeface="新宋体" panose="02010609030101010101" charset="-122"/>
                <a:cs typeface="新宋体" panose="02010609030101010101" charset="-122"/>
              </a:rPr>
              <a:t>                </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2020年5月</a:t>
            </a:r>
            <a:r>
              <a:rPr lang="zh-CN" altLang="en-US" dirty="0">
                <a:solidFill>
                  <a:schemeClr val="bg1"/>
                </a:solidFill>
                <a:latin typeface="新宋体" panose="02010609030101010101" charset="-122"/>
                <a:ea typeface="新宋体" panose="02010609030101010101" charset="-122"/>
                <a:cs typeface="新宋体" panose="02010609030101010101" charset="-122"/>
              </a:rPr>
              <a:t> </a:t>
            </a:r>
            <a:r>
              <a:rPr lang="zh-CN" altLang="en-US" sz="2135" dirty="0">
                <a:solidFill>
                  <a:schemeClr val="bg1"/>
                </a:solidFill>
                <a:latin typeface="微软雅黑" panose="020B0503020204020204" pitchFamily="34" charset="-122"/>
                <a:ea typeface="微软雅黑" panose="020B0503020204020204" pitchFamily="34" charset="-122"/>
              </a:rPr>
              <a:t> </a:t>
            </a:r>
            <a:endParaRPr lang="zh-CN" altLang="en-US" sz="2135" dirty="0">
              <a:solidFill>
                <a:schemeClr val="bg1"/>
              </a:solidFill>
              <a:latin typeface="微软雅黑" panose="020B0503020204020204" pitchFamily="34" charset="-122"/>
              <a:ea typeface="微软雅黑" panose="020B0503020204020204" pitchFamily="34" charset="-122"/>
            </a:endParaRPr>
          </a:p>
        </p:txBody>
      </p:sp>
      <p:pic>
        <p:nvPicPr>
          <p:cNvPr id="2" name="图片 1" descr="高清版图标"/>
          <p:cNvPicPr>
            <a:picLocks noChangeAspect="1"/>
          </p:cNvPicPr>
          <p:nvPr/>
        </p:nvPicPr>
        <p:blipFill>
          <a:blip r:embed="rId6"/>
          <a:stretch>
            <a:fillRect/>
          </a:stretch>
        </p:blipFill>
        <p:spPr>
          <a:xfrm>
            <a:off x="0" y="22860"/>
            <a:ext cx="3898900" cy="1596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200" fill="hold"/>
                                        <p:tgtEl>
                                          <p:spTgt spid="15"/>
                                        </p:tgtEl>
                                        <p:attrNameLst>
                                          <p:attrName>ppt_w</p:attrName>
                                        </p:attrNameLst>
                                      </p:cBhvr>
                                      <p:tavLst>
                                        <p:tav tm="0">
                                          <p:val>
                                            <p:fltVal val="0"/>
                                          </p:val>
                                        </p:tav>
                                        <p:tav tm="100000">
                                          <p:val>
                                            <p:strVal val="#ppt_w"/>
                                          </p:val>
                                        </p:tav>
                                      </p:tavLst>
                                    </p:anim>
                                    <p:anim calcmode="lin" valueType="num">
                                      <p:cBhvr>
                                        <p:cTn id="44" dur="1200" fill="hold"/>
                                        <p:tgtEl>
                                          <p:spTgt spid="15"/>
                                        </p:tgtEl>
                                        <p:attrNameLst>
                                          <p:attrName>ppt_h</p:attrName>
                                        </p:attrNameLst>
                                      </p:cBhvr>
                                      <p:tavLst>
                                        <p:tav tm="0">
                                          <p:val>
                                            <p:fltVal val="0"/>
                                          </p:val>
                                        </p:tav>
                                        <p:tav tm="100000">
                                          <p:val>
                                            <p:strVal val="#ppt_h"/>
                                          </p:val>
                                        </p:tav>
                                      </p:tavLst>
                                    </p:anim>
                                    <p:anim calcmode="lin" valueType="num">
                                      <p:cBhvr>
                                        <p:cTn id="45" dur="1200" fill="hold"/>
                                        <p:tgtEl>
                                          <p:spTgt spid="15"/>
                                        </p:tgtEl>
                                        <p:attrNameLst>
                                          <p:attrName>style.rotation</p:attrName>
                                        </p:attrNameLst>
                                      </p:cBhvr>
                                      <p:tavLst>
                                        <p:tav tm="0">
                                          <p:val>
                                            <p:fltVal val="90"/>
                                          </p:val>
                                        </p:tav>
                                        <p:tav tm="100000">
                                          <p:val>
                                            <p:fltVal val="0"/>
                                          </p:val>
                                        </p:tav>
                                      </p:tavLst>
                                    </p:anim>
                                    <p:animEffect transition="in" filter="fade">
                                      <p:cBhvr>
                                        <p:cTn id="46" dur="1200"/>
                                        <p:tgtEl>
                                          <p:spTgt spid="15"/>
                                        </p:tgtEl>
                                      </p:cBhvr>
                                    </p:animEffect>
                                  </p:childTnLst>
                                </p:cTn>
                              </p:par>
                              <p:par>
                                <p:cTn id="47" presetID="31" presetClass="entr" presetSubtype="0" fill="hold" grpId="0" nodeType="withEffect">
                                  <p:stCondLst>
                                    <p:cond delay="3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par>
                                <p:cTn id="59" presetID="31" presetClass="entr" presetSubtype="0" fill="hold" grpId="0" nodeType="withEffect">
                                  <p:stCondLst>
                                    <p:cond delay="7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grpId="0" nodeType="withEffect">
                                  <p:stCondLst>
                                    <p:cond delay="3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childTnLst>
                          </p:cTn>
                        </p:par>
                        <p:par>
                          <p:cTn id="89" fill="hold">
                            <p:stCondLst>
                              <p:cond delay="10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par>
                          <p:cTn id="105" fill="hold">
                            <p:stCondLst>
                              <p:cond delay="2000"/>
                            </p:stCondLst>
                            <p:childTnLst>
                              <p:par>
                                <p:cTn id="106" presetID="41" presetClass="entr" presetSubtype="0" fill="hold" grpId="0" nodeType="afterEffect">
                                  <p:stCondLst>
                                    <p:cond delay="0"/>
                                  </p:stCondLst>
                                  <p:iterate type="lt">
                                    <p:tmPct val="10000"/>
                                  </p:iterate>
                                  <p:childTnLst>
                                    <p:set>
                                      <p:cBhvr>
                                        <p:cTn id="107" dur="1" fill="hold">
                                          <p:stCondLst>
                                            <p:cond delay="0"/>
                                          </p:stCondLst>
                                        </p:cTn>
                                        <p:tgtEl>
                                          <p:spTgt spid="28"/>
                                        </p:tgtEl>
                                        <p:attrNameLst>
                                          <p:attrName>style.visibility</p:attrName>
                                        </p:attrNameLst>
                                      </p:cBhvr>
                                      <p:to>
                                        <p:strVal val="visible"/>
                                      </p:to>
                                    </p:set>
                                    <p:anim calcmode="lin" valueType="num">
                                      <p:cBhvr>
                                        <p:cTn id="108"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28"/>
                                        </p:tgtEl>
                                        <p:attrNameLst>
                                          <p:attrName>ppt_y</p:attrName>
                                        </p:attrNameLst>
                                      </p:cBhvr>
                                      <p:tavLst>
                                        <p:tav tm="0">
                                          <p:val>
                                            <p:strVal val="#ppt_y"/>
                                          </p:val>
                                        </p:tav>
                                        <p:tav tm="100000">
                                          <p:val>
                                            <p:strVal val="#ppt_y"/>
                                          </p:val>
                                        </p:tav>
                                      </p:tavLst>
                                    </p:anim>
                                    <p:anim calcmode="lin" valueType="num">
                                      <p:cBhvr>
                                        <p:cTn id="110"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28"/>
                                        </p:tgtEl>
                                      </p:cBhvr>
                                    </p:animEffect>
                                  </p:childTnLst>
                                </p:cTn>
                              </p:par>
                            </p:childTnLst>
                          </p:cTn>
                        </p:par>
                        <p:par>
                          <p:cTn id="113" fill="hold">
                            <p:stCondLst>
                              <p:cond delay="4949"/>
                            </p:stCondLst>
                            <p:childTnLst>
                              <p:par>
                                <p:cTn id="114" presetID="22" presetClass="entr" presetSubtype="8" fill="hold"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left)">
                                      <p:cBhvr>
                                        <p:cTn id="116" dur="500"/>
                                        <p:tgtEl>
                                          <p:spTgt spid="30"/>
                                        </p:tgtEl>
                                      </p:cBhvr>
                                    </p:animEffect>
                                  </p:childTnLst>
                                </p:cTn>
                              </p:par>
                            </p:childTnLst>
                          </p:cTn>
                        </p:par>
                        <p:par>
                          <p:cTn id="117" fill="hold">
                            <p:stCondLst>
                              <p:cond delay="5449"/>
                            </p:stCondLst>
                            <p:childTnLst>
                              <p:par>
                                <p:cTn id="118" presetID="22" presetClass="entr" presetSubtype="2" fill="hold" grpId="0" nodeType="after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wipe(right)">
                                      <p:cBhvr>
                                        <p:cTn id="120" dur="500"/>
                                        <p:tgtEl>
                                          <p:spTgt spid="31"/>
                                        </p:tgtEl>
                                      </p:cBhvr>
                                    </p:animEffect>
                                  </p:childTnLst>
                                </p:cTn>
                              </p:par>
                            </p:childTnLst>
                          </p:cTn>
                        </p:par>
                        <p:par>
                          <p:cTn id="121" fill="hold">
                            <p:stCondLst>
                              <p:cond delay="5949"/>
                            </p:stCondLst>
                            <p:childTnLst>
                              <p:par>
                                <p:cTn id="122" presetID="53" presetClass="entr" presetSubtype="16" fill="hold" grpId="0" nodeType="afterEffect">
                                  <p:stCondLst>
                                    <p:cond delay="0"/>
                                  </p:stCondLst>
                                  <p:childTnLst>
                                    <p:set>
                                      <p:cBhvr>
                                        <p:cTn id="123" dur="1" fill="hold">
                                          <p:stCondLst>
                                            <p:cond delay="0"/>
                                          </p:stCondLst>
                                        </p:cTn>
                                        <p:tgtEl>
                                          <p:spTgt spid="32"/>
                                        </p:tgtEl>
                                        <p:attrNameLst>
                                          <p:attrName>style.visibility</p:attrName>
                                        </p:attrNameLst>
                                      </p:cBhvr>
                                      <p:to>
                                        <p:strVal val="visible"/>
                                      </p:to>
                                    </p:set>
                                    <p:anim calcmode="lin" valueType="num">
                                      <p:cBhvr>
                                        <p:cTn id="124" dur="500" fill="hold"/>
                                        <p:tgtEl>
                                          <p:spTgt spid="32"/>
                                        </p:tgtEl>
                                        <p:attrNameLst>
                                          <p:attrName>ppt_w</p:attrName>
                                        </p:attrNameLst>
                                      </p:cBhvr>
                                      <p:tavLst>
                                        <p:tav tm="0">
                                          <p:val>
                                            <p:fltVal val="0"/>
                                          </p:val>
                                        </p:tav>
                                        <p:tav tm="100000">
                                          <p:val>
                                            <p:strVal val="#ppt_w"/>
                                          </p:val>
                                        </p:tav>
                                      </p:tavLst>
                                    </p:anim>
                                    <p:anim calcmode="lin" valueType="num">
                                      <p:cBhvr>
                                        <p:cTn id="125" dur="500" fill="hold"/>
                                        <p:tgtEl>
                                          <p:spTgt spid="32"/>
                                        </p:tgtEl>
                                        <p:attrNameLst>
                                          <p:attrName>ppt_h</p:attrName>
                                        </p:attrNameLst>
                                      </p:cBhvr>
                                      <p:tavLst>
                                        <p:tav tm="0">
                                          <p:val>
                                            <p:fltVal val="0"/>
                                          </p:val>
                                        </p:tav>
                                        <p:tav tm="100000">
                                          <p:val>
                                            <p:strVal val="#ppt_h"/>
                                          </p:val>
                                        </p:tav>
                                      </p:tavLst>
                                    </p:anim>
                                    <p:animEffect transition="in" filter="fade">
                                      <p:cBhvr>
                                        <p:cTn id="1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bldLvl="0" animBg="1"/>
      <p:bldP spid="17" grpId="0" animBg="1"/>
      <p:bldP spid="18" grpId="0" animBg="1"/>
      <p:bldP spid="19" grpId="0" animBg="1"/>
      <p:bldP spid="20" grpId="0" bldLvl="0" animBg="1"/>
      <p:bldP spid="21" grpId="0" animBg="1"/>
      <p:bldP spid="22" grpId="0" animBg="1"/>
      <p:bldP spid="23" grpId="0" animBg="1"/>
      <p:bldP spid="28" grpId="0"/>
      <p:bldP spid="31" grpId="0" bldLvl="0" animBg="1"/>
      <p:bldP spid="3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4815" y="1790065"/>
            <a:ext cx="8350885" cy="20916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鼓励建设单位配备相应的专业技术人员或者委托工程造价咨询机构，对实施施工过程结算的工程推行全过程造价咨询，及时办理工程变更签证和施工过程结算审核。工程量清单编制、工程变更签证咨询服务质量和施工过程结算审核时限可作为约定支付造价咨询费用的重要依据。建设单位在办理工程变更签证时，应明确费用签证的量、价和费。</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694815" y="3797300"/>
            <a:ext cx="8350885" cy="28917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符合</a:t>
            </a:r>
            <a:r>
              <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《国务院办公厅关于促进建筑业持续健康发展的意见》（国办发〔2017〕19号）第三条（</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四</a:t>
            </a:r>
            <a:r>
              <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培育全过程工程咨询”的要求，“政府投资工程应带头推行全过程工程咨询，鼓励非政府投资工程委托全过程工程咨询服务。在民用建筑项目中，充分发挥建筑师的主导作用，鼓励提供全过程工程咨询服务”。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推行全过程造价咨询，有利于</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保证施工过程结算文件的准确性。</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强调</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在办理工程变更签证时明确签证的</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量</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价</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费</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，减少后期扯皮现象。</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1015365" y="2199005"/>
            <a:ext cx="675005"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四、</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4815" y="1960880"/>
            <a:ext cx="8350885" cy="24917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招标文件和施工合同中应明确施工过程结算周期、计量计价方法、风险范围、验收要求，以及价款支付时间、程序、方式</a:t>
            </a:r>
            <a:r>
              <a:rPr lang="zh-CN" sz="2000" b="1" dirty="0">
                <a:solidFill>
                  <a:schemeClr val="tx1">
                    <a:lumMod val="75000"/>
                    <a:lumOff val="25000"/>
                  </a:schemeClr>
                </a:solidFill>
                <a:latin typeface="楷体" panose="02010609060101010101" charset="-122"/>
                <a:ea typeface="楷体" panose="02010609060101010101" charset="-122"/>
              </a:rPr>
              <a:t>以及</a:t>
            </a:r>
            <a:r>
              <a:rPr sz="2000" b="1" dirty="0">
                <a:solidFill>
                  <a:schemeClr val="tx1">
                    <a:lumMod val="75000"/>
                    <a:lumOff val="25000"/>
                  </a:schemeClr>
                </a:solidFill>
                <a:latin typeface="楷体" panose="02010609060101010101" charset="-122"/>
                <a:ea typeface="楷体" panose="02010609060101010101" charset="-122"/>
              </a:rPr>
              <a:t>比例等内容</a:t>
            </a:r>
            <a:r>
              <a:rPr lang="zh-CN" sz="2000" b="1" dirty="0">
                <a:solidFill>
                  <a:schemeClr val="tx1">
                    <a:lumMod val="75000"/>
                    <a:lumOff val="25000"/>
                  </a:schemeClr>
                </a:solidFill>
                <a:latin typeface="楷体" panose="02010609060101010101" charset="-122"/>
                <a:ea typeface="楷体" panose="02010609060101010101" charset="-122"/>
              </a:rPr>
              <a:t>。</a:t>
            </a:r>
            <a:r>
              <a:rPr sz="2000" b="1" dirty="0">
                <a:solidFill>
                  <a:schemeClr val="tx1">
                    <a:lumMod val="75000"/>
                    <a:lumOff val="25000"/>
                  </a:schemeClr>
                </a:solidFill>
                <a:latin typeface="楷体" panose="02010609060101010101" charset="-122"/>
                <a:ea typeface="楷体" panose="02010609060101010101" charset="-122"/>
              </a:rPr>
              <a:t>其中，施工合同中应明确措施项目费的支付方式，采用总价计算的措施项目费可依据施工过程结算当期实际完成的工程造价比例计算，采用单价计算的措施项目费可按当期完成的工程施工措施工作量进行计量及计价。</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815465" y="4452620"/>
            <a:ext cx="8350885" cy="20916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采用施工过程结算的项目在签订合同时需明确的主要内容本条款已比较明确。</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defTabSz="1219200">
              <a:lnSpc>
                <a:spcPct val="130000"/>
              </a:lnSpc>
              <a:defRPr/>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着重强调措施费的计算方式。</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9200">
              <a:lnSpc>
                <a:spcPct val="130000"/>
              </a:lnSpc>
              <a:defRPr/>
            </a:pP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、采用总价计算的，按</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当期实际完成的</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工程造价比例</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计算。</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9200">
              <a:lnSpc>
                <a:spcPct val="130000"/>
              </a:lnSpc>
              <a:defRPr/>
            </a:pP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采用单价计算的，按当期完成的</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措施工作量</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计算。</a:t>
            </a:r>
            <a:endParaRPr lang="zh-CN" sz="2000" b="1" dirty="0">
              <a:solidFill>
                <a:schemeClr val="tx1">
                  <a:lumMod val="75000"/>
                  <a:lumOff val="25000"/>
                </a:schemeClr>
              </a:solidFill>
              <a:latin typeface="楷体" panose="02010609060101010101" charset="-122"/>
              <a:ea typeface="楷体" panose="02010609060101010101" charset="-122"/>
              <a:cs typeface="微软雅黑" panose="020B0503020204020204" pitchFamily="34" charset="-122"/>
              <a:sym typeface="+mn-ea"/>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1015365" y="2199005"/>
            <a:ext cx="675005"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五、</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20916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施工过程结算周期可按施工形象进度节点划分，做到与进度款支付节点相衔接。房屋建筑工程施工过程结算节点应根据项目大小合理划分，可分为桩基工程、地下室工程、地上主体结构工程和装饰装修工程。市政基础设施工程施工过程结算节点可采用分段、分单项或分专业合理划分。</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807845" y="4387215"/>
            <a:ext cx="8350885" cy="1691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施工过程结算周期的划分本条款</a:t>
            </a:r>
            <a:r>
              <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已非常明确。</a:t>
            </a:r>
            <a:endPar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mn-ea"/>
              </a:rPr>
              <a:t>由于各专业、项目实际情况的差异性，在实际操作中建设单位和施工单位可根据专业及项目特点合理划分过程结算周期节点。</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1015365" y="2199005"/>
            <a:ext cx="675005"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六、</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20916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施工单位应按施工合同约定的施工过程结算周期，编制相应的结算报告，并在约定期限内向建设单位递交施工过程结算报告及相应结算资料，递交的结算资料应真实、完整。建设单位应在合同约定期限内完成审核并予以答复。对施工过程结算报告答复期限没有约定或约定不明确的，具体期限按28个工作日确定。</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830705" y="4398645"/>
            <a:ext cx="8350885" cy="25946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ts val="3200"/>
              </a:lnSpc>
              <a:spcBef>
                <a:spcPts val="1200"/>
              </a:spcBef>
              <a:buNone/>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本条款依据我省《浙江省建设工程造价管理办法》（省政府令第378号）</a:t>
            </a:r>
            <a:endParaRPr lang="zh-CN" alt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ts val="3200"/>
              </a:lnSpc>
              <a:spcBef>
                <a:spcPts val="1200"/>
              </a:spcBef>
              <a:buNone/>
            </a:pPr>
            <a:r>
              <a:rPr lang="zh-CN" altLang="zh-CN"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）第十九条。</a:t>
            </a:r>
            <a:endParaRPr lang="zh-CN" altLang="zh-CN" sz="2000" b="1" kern="1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ts val="3200"/>
              </a:lnSpc>
              <a:spcBef>
                <a:spcPts val="1200"/>
              </a:spcBef>
              <a:buNone/>
            </a:pPr>
            <a:r>
              <a:rPr lang="en-US" altLang="zh-CN" sz="20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合同对过程结算报告答复期有约定的按合同办理。</a:t>
            </a:r>
            <a:endParaRPr lang="zh-CN" altLang="zh-CN" sz="20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ts val="3200"/>
              </a:lnSpc>
              <a:spcBef>
                <a:spcPts val="1200"/>
              </a:spcBef>
              <a:buNone/>
            </a:pPr>
            <a:r>
              <a:rPr lang="zh-CN" altLang="zh-CN"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2000" b="1"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合同</a:t>
            </a:r>
            <a:r>
              <a:rPr lang="zh-CN" altLang="zh-CN"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没有约定或约定不明确的，答复期按</a:t>
            </a:r>
            <a:r>
              <a:rPr lang="en-US" altLang="zh-CN"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28</a:t>
            </a:r>
            <a:r>
              <a:rPr lang="zh-CN" altLang="en-US" sz="2000" b="1" kern="100" dirty="0">
                <a:latin typeface="微软雅黑" panose="020B0503020204020204" pitchFamily="34" charset="-122"/>
                <a:ea typeface="微软雅黑" panose="020B0503020204020204" pitchFamily="34" charset="-122"/>
                <a:cs typeface="微软雅黑" panose="020B0503020204020204" pitchFamily="34" charset="-122"/>
                <a:sym typeface="+mn-ea"/>
              </a:rPr>
              <a:t>个工作日确定。</a:t>
            </a: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1015365" y="2199005"/>
            <a:ext cx="675005"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七、</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891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施工过程结算文件包括施工合同、补充协议、招标文件、投标文件、施工图纸、施工方案以及经确认的工程变更、工程索赔等相关资料。</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814195" y="4361815"/>
            <a:ext cx="8350885" cy="891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施工过程结算文件的内容本条款已经非常明确，</a:t>
            </a:r>
            <a:r>
              <a:rPr lang="zh-CN" altLang="zh-CN" sz="20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但不限于上述内容。</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1015365" y="2199005"/>
            <a:ext cx="675005"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八、</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99005"/>
            <a:ext cx="8905240" cy="3291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建设单位应根据工程投资批复概算加强投资控制管理。合同履行期间，涉及合同价款调整的，应签订补充协议，并在补充协议签订当期施工过程结算中同步办理价款结算。涉及工程量清单中出现漏项、工程量计算偏差以及工程变更引起工程量的增减按合同约定计算，并在过程结算中支付。施工过程结算中涉及人工、材料补差的，除合同另有约定外，可参照本省现行指导性计价依据执行，补差时间与节点周期相一致。施工过程结算中存在争议的，按合同约定协商或者通过仲裁、诉讼途径处理，也可向工程所在地建设工程造价主管部门或者建设工程造价管理机构申请调解。</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1015365" y="2199005"/>
            <a:ext cx="675005"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九、</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694815" y="2383155"/>
            <a:ext cx="8350885" cy="1291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本条款强调在合同履约中涉及工程价款调整的应签订补充协议；对涉及工程量清单漏项、计算偏差以及变更引起的增减按合同约定计算；计算的价款在当期结算中同步办理价款结算；明确了结算争议解决的途径。</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1291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建设单位应当按照合同约定及时支付工程款。施工过程结算完成后，建设单位应依据已确认的施工过程结算文件，向施工单位及时足额支付本期已完工程施工过程结算价款。</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690370" y="4219575"/>
            <a:ext cx="8350885" cy="891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本条款明确建设单位</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及时足额支付</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过程结算价款。有利于解决</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结算难</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问题</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，从</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源头</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防治拖欠工程款和农民工工资。</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1015365" y="2199005"/>
            <a:ext cx="675005"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十、</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4815" y="1828165"/>
            <a:ext cx="8350885" cy="1691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施工合同中应当约定工程完工后竣工结算提交、审核、调解、支付等时间。双方可以约定，竣工结算审核时间不超过28天；由于建设单位原因导致工程无法按合同约定期限进行竣工验收的，在施工单位提交竣工验收报告90天后，工程自动进入缺陷责任期。</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803400" y="3519805"/>
            <a:ext cx="8350885" cy="3692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对于施工</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合同中</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竣工结算需确定的内容</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本条款</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已非常明确</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本条款竣工结算审核时间分别依据《建设工程施工合同（示范文本）》（GF-2017-0201）14.2规定</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“监理人应在收到竣工结算申请单后</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14天内</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完成核查并报送发包人。发包人应在收到监理人提交的经审核的竣工结算申请单后</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14天内</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完成审批，并由监理人向承包人签发经发包人签认的竣工付款证书”</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和15.2第</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条规定</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“因</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发包人原因</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导致工程无法按合同约定期限进行竣工验收的，在承包人提交</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竣工验收报告90天后</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，工程自动进入缺陷责任期”</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906780" y="2199005"/>
            <a:ext cx="896620"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十一、</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1691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工程全部竣工，施工单位按合同约定向建设单位提交工程竣工结算报告后，建设单位应按照合同约定的程序、时间进行审核确认，并出具结算审核总报告。经双方确认的施工过程结算文件是竣工结算文件组成部分，对已完过程结算部分原则上不再重复审核。</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803400" y="4738370"/>
            <a:ext cx="8350885" cy="20916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对于竣工结算的程序</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本条款</a:t>
            </a:r>
            <a:r>
              <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已非常明确</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本条款强调</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经双方确认的施工过程结算文件，</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原则上</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不再重复审核</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endPar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9200">
              <a:lnSpc>
                <a:spcPct val="130000"/>
              </a:lnSpc>
              <a:defRPr/>
            </a:pP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906780" y="2199005"/>
            <a:ext cx="896620"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十二、</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4513738" y="-26673"/>
            <a:ext cx="3166792" cy="134049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p>
        </p:txBody>
      </p:sp>
      <p:sp>
        <p:nvSpPr>
          <p:cNvPr id="67" name="TextBox 59"/>
          <p:cNvSpPr txBox="1">
            <a:spLocks noChangeArrowheads="1"/>
          </p:cNvSpPr>
          <p:nvPr/>
        </p:nvSpPr>
        <p:spPr bwMode="auto">
          <a:xfrm>
            <a:off x="4441743" y="421656"/>
            <a:ext cx="3311688" cy="134683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zh-CN" altLang="en-US" sz="4000" b="1" kern="0" dirty="0">
                <a:solidFill>
                  <a:schemeClr val="bg1"/>
                </a:solidFill>
                <a:latin typeface="微软雅黑" panose="020B0503020204020204" pitchFamily="34" charset="-122"/>
                <a:ea typeface="微软雅黑" panose="020B0503020204020204" pitchFamily="34" charset="-122"/>
              </a:rPr>
              <a:t>主要内容 </a:t>
            </a:r>
            <a:endParaRPr lang="en-US" altLang="zh-CN" sz="4000" b="1" kern="0" dirty="0">
              <a:solidFill>
                <a:schemeClr val="bg1"/>
              </a:solidFill>
              <a:latin typeface="微软雅黑" panose="020B0503020204020204" pitchFamily="34" charset="-122"/>
              <a:ea typeface="微软雅黑" panose="020B0503020204020204" pitchFamily="34" charset="-122"/>
            </a:endParaRPr>
          </a:p>
          <a:p>
            <a:pPr algn="ctr" defTabSz="914400">
              <a:lnSpc>
                <a:spcPct val="120000"/>
              </a:lnSpc>
              <a:defRPr/>
            </a:pPr>
            <a:endParaRPr lang="en-US" altLang="ko-KR" sz="2800" kern="0" dirty="0">
              <a:solidFill>
                <a:srgbClr val="2F5EB0"/>
              </a:solidFill>
              <a:latin typeface="微软雅黑" panose="020B0503020204020204" pitchFamily="34" charset="-122"/>
              <a:ea typeface="微软雅黑" panose="020B0503020204020204" pitchFamily="34" charset="-122"/>
            </a:endParaRPr>
          </a:p>
        </p:txBody>
      </p:sp>
      <p:sp>
        <p:nvSpPr>
          <p:cNvPr id="70" name="文本框 9"/>
          <p:cNvSpPr txBox="1"/>
          <p:nvPr/>
        </p:nvSpPr>
        <p:spPr>
          <a:xfrm>
            <a:off x="2411169" y="4214974"/>
            <a:ext cx="2102608" cy="497840"/>
          </a:xfrm>
          <a:prstGeom prst="rect">
            <a:avLst/>
          </a:prstGeom>
          <a:noFill/>
        </p:spPr>
        <p:txBody>
          <a:bodyPr wrap="square" lIns="68566" tIns="34283" rIns="68566" bIns="34283" rtlCol="0">
            <a:spAutoFit/>
          </a:bodyPr>
          <a:lstStyle/>
          <a:p>
            <a:pPr marL="0" lvl="1" algn="ctr"/>
            <a:r>
              <a:rPr lang="zh-CN" sz="2800" b="1" dirty="0">
                <a:solidFill>
                  <a:srgbClr val="2F5EB0"/>
                </a:solidFill>
                <a:latin typeface="微软雅黑" panose="020B0503020204020204" pitchFamily="34" charset="-122"/>
                <a:ea typeface="微软雅黑" panose="020B0503020204020204" pitchFamily="34" charset="-122"/>
              </a:rPr>
              <a:t>起草概况</a:t>
            </a:r>
            <a:endParaRPr lang="zh-CN" sz="2800" b="1" dirty="0">
              <a:solidFill>
                <a:srgbClr val="2F5EB0"/>
              </a:solidFill>
              <a:latin typeface="微软雅黑" panose="020B0503020204020204" pitchFamily="34" charset="-122"/>
              <a:ea typeface="微软雅黑" panose="020B0503020204020204" pitchFamily="34" charset="-122"/>
            </a:endParaRPr>
          </a:p>
        </p:txBody>
      </p:sp>
      <p:sp>
        <p:nvSpPr>
          <p:cNvPr id="71" name="Freeform 5"/>
          <p:cNvSpPr/>
          <p:nvPr/>
        </p:nvSpPr>
        <p:spPr bwMode="auto">
          <a:xfrm>
            <a:off x="2939793" y="301101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2" name="Freeform 5"/>
          <p:cNvSpPr/>
          <p:nvPr/>
        </p:nvSpPr>
        <p:spPr bwMode="auto">
          <a:xfrm>
            <a:off x="5505715"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p>
        </p:txBody>
      </p:sp>
      <p:sp>
        <p:nvSpPr>
          <p:cNvPr id="73" name="Freeform 5"/>
          <p:cNvSpPr/>
          <p:nvPr/>
        </p:nvSpPr>
        <p:spPr bwMode="auto">
          <a:xfrm>
            <a:off x="8110570" y="297291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5" name="KSO_Shape"/>
          <p:cNvSpPr/>
          <p:nvPr/>
        </p:nvSpPr>
        <p:spPr bwMode="auto">
          <a:xfrm>
            <a:off x="3232139" y="3316200"/>
            <a:ext cx="599483" cy="457207"/>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1C666E"/>
              </a:solidFill>
              <a:ea typeface="宋体" panose="02010600030101010101" pitchFamily="2" charset="-122"/>
            </a:endParaRPr>
          </a:p>
        </p:txBody>
      </p:sp>
      <p:sp>
        <p:nvSpPr>
          <p:cNvPr id="76" name="KSO_Shape"/>
          <p:cNvSpPr/>
          <p:nvPr/>
        </p:nvSpPr>
        <p:spPr bwMode="auto">
          <a:xfrm>
            <a:off x="5798158" y="3253360"/>
            <a:ext cx="587403" cy="58153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705">
              <a:solidFill>
                <a:srgbClr val="1C666E"/>
              </a:solidFill>
              <a:ea typeface="宋体" panose="02010600030101010101" pitchFamily="2" charset="-122"/>
            </a:endParaRPr>
          </a:p>
        </p:txBody>
      </p:sp>
      <p:sp>
        <p:nvSpPr>
          <p:cNvPr id="79" name="文本框 9"/>
          <p:cNvSpPr txBox="1"/>
          <p:nvPr/>
        </p:nvSpPr>
        <p:spPr>
          <a:xfrm>
            <a:off x="5017689" y="4214974"/>
            <a:ext cx="2102608" cy="497840"/>
          </a:xfrm>
          <a:prstGeom prst="rect">
            <a:avLst/>
          </a:prstGeom>
          <a:noFill/>
        </p:spPr>
        <p:txBody>
          <a:bodyPr wrap="square" lIns="68566" tIns="34283" rIns="68566" bIns="34283" rtlCol="0">
            <a:spAutoFit/>
          </a:bodyPr>
          <a:lstStyle/>
          <a:p>
            <a:pPr marL="0" lvl="1" algn="ctr"/>
            <a:r>
              <a:rPr lang="zh-CN" sz="2800" b="1" dirty="0">
                <a:solidFill>
                  <a:srgbClr val="2F5EB0"/>
                </a:solidFill>
                <a:latin typeface="微软雅黑" panose="020B0503020204020204" pitchFamily="34" charset="-122"/>
                <a:ea typeface="微软雅黑" panose="020B0503020204020204" pitchFamily="34" charset="-122"/>
              </a:rPr>
              <a:t>背景资料</a:t>
            </a:r>
            <a:endParaRPr lang="zh-CN" sz="2800" b="1" dirty="0">
              <a:solidFill>
                <a:srgbClr val="2F5EB0"/>
              </a:solidFill>
              <a:latin typeface="微软雅黑" panose="020B0503020204020204" pitchFamily="34" charset="-122"/>
              <a:ea typeface="微软雅黑" panose="020B0503020204020204" pitchFamily="34" charset="-122"/>
            </a:endParaRPr>
          </a:p>
        </p:txBody>
      </p:sp>
      <p:sp>
        <p:nvSpPr>
          <p:cNvPr id="80" name="文本框 9"/>
          <p:cNvSpPr txBox="1"/>
          <p:nvPr/>
        </p:nvSpPr>
        <p:spPr>
          <a:xfrm>
            <a:off x="7651113" y="4214974"/>
            <a:ext cx="2102608" cy="497840"/>
          </a:xfrm>
          <a:prstGeom prst="rect">
            <a:avLst/>
          </a:prstGeom>
          <a:noFill/>
        </p:spPr>
        <p:txBody>
          <a:bodyPr wrap="square" lIns="68566" tIns="34283" rIns="68566" bIns="34283" rtlCol="0">
            <a:spAutoFit/>
          </a:bodyPr>
          <a:lstStyle/>
          <a:p>
            <a:pPr marL="0" lvl="1" algn="ctr"/>
            <a:r>
              <a:rPr lang="zh-CN" sz="2800" b="1" dirty="0">
                <a:solidFill>
                  <a:srgbClr val="2F5EB0"/>
                </a:solidFill>
                <a:latin typeface="微软雅黑" panose="020B0503020204020204" pitchFamily="34" charset="-122"/>
                <a:ea typeface="微软雅黑" panose="020B0503020204020204" pitchFamily="34" charset="-122"/>
                <a:sym typeface="+mn-ea"/>
              </a:rPr>
              <a:t>条款说明</a:t>
            </a:r>
            <a:endParaRPr lang="zh-CN" sz="2800" dirty="0">
              <a:solidFill>
                <a:srgbClr val="2F5EB0"/>
              </a:solidFill>
              <a:latin typeface="微软雅黑" panose="020B0503020204020204" pitchFamily="34" charset="-122"/>
              <a:ea typeface="微软雅黑" panose="020B0503020204020204" pitchFamily="34" charset="-122"/>
            </a:endParaRPr>
          </a:p>
        </p:txBody>
      </p:sp>
      <p:sp>
        <p:nvSpPr>
          <p:cNvPr id="82" name="KSO_Shape"/>
          <p:cNvSpPr/>
          <p:nvPr/>
        </p:nvSpPr>
        <p:spPr bwMode="auto">
          <a:xfrm>
            <a:off x="8442236" y="3247406"/>
            <a:ext cx="519146" cy="51914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5">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flipH="1">
            <a:off x="1251" y="6524709"/>
            <a:ext cx="12192671" cy="360436"/>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85" name="矩形 84"/>
          <p:cNvSpPr/>
          <p:nvPr/>
        </p:nvSpPr>
        <p:spPr>
          <a:xfrm flipH="1">
            <a:off x="1250" y="6595759"/>
            <a:ext cx="12192671" cy="2889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86" name="矩形 5"/>
          <p:cNvSpPr/>
          <p:nvPr/>
        </p:nvSpPr>
        <p:spPr>
          <a:xfrm>
            <a:off x="9975772" y="6492514"/>
            <a:ext cx="1018084" cy="111792"/>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87" name="矩形 86"/>
          <p:cNvSpPr/>
          <p:nvPr/>
        </p:nvSpPr>
        <p:spPr>
          <a:xfrm>
            <a:off x="10066731" y="6492513"/>
            <a:ext cx="1070380" cy="39216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89" name="TextBox 88"/>
          <p:cNvSpPr txBox="1"/>
          <p:nvPr/>
        </p:nvSpPr>
        <p:spPr>
          <a:xfrm>
            <a:off x="13514139" y="7029364"/>
            <a:ext cx="843501" cy="355034"/>
          </a:xfrm>
          <a:prstGeom prst="rect">
            <a:avLst/>
          </a:prstGeom>
          <a:noFill/>
        </p:spPr>
        <p:txBody>
          <a:bodyPr wrap="none" rtlCol="0">
            <a:spAutoFit/>
          </a:bodyPr>
          <a:lstStyle/>
          <a:p>
            <a:r>
              <a:rPr lang="zh-CN" altLang="en-US" sz="1705" dirty="0"/>
              <a:t>延时符</a:t>
            </a:r>
            <a:endParaRPr lang="zh-CN" altLang="en-US" sz="1705" dirty="0"/>
          </a:p>
        </p:txBody>
      </p:sp>
      <p:pic>
        <p:nvPicPr>
          <p:cNvPr id="2" name="图片 1" descr="高清版图标"/>
          <p:cNvPicPr>
            <a:picLocks noChangeAspect="1"/>
          </p:cNvPicPr>
          <p:nvPr/>
        </p:nvPicPr>
        <p:blipFill>
          <a:blip r:embed="rId1"/>
          <a:stretch>
            <a:fillRect/>
          </a:stretch>
        </p:blipFill>
        <p:spPr>
          <a:xfrm>
            <a:off x="0" y="22860"/>
            <a:ext cx="3898900" cy="15963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par>
                                <p:cTn id="18" presetID="2" presetClass="entr" presetSubtype="12" fill="hold" grpId="0" nodeType="withEffect">
                                  <p:stCondLst>
                                    <p:cond delay="100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0-#ppt_w/2"/>
                                          </p:val>
                                        </p:tav>
                                        <p:tav tm="100000">
                                          <p:val>
                                            <p:strVal val="#ppt_x"/>
                                          </p:val>
                                        </p:tav>
                                      </p:tavLst>
                                    </p:anim>
                                    <p:anim calcmode="lin" valueType="num">
                                      <p:cBhvr additive="base">
                                        <p:cTn id="21" dur="500" fill="hold"/>
                                        <p:tgtEl>
                                          <p:spTgt spid="71"/>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100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0-#ppt_w/2"/>
                                          </p:val>
                                        </p:tav>
                                        <p:tav tm="100000">
                                          <p:val>
                                            <p:strVal val="#ppt_x"/>
                                          </p:val>
                                        </p:tav>
                                      </p:tavLst>
                                    </p:anim>
                                    <p:anim calcmode="lin" valueType="num">
                                      <p:cBhvr additive="base">
                                        <p:cTn id="25" dur="500" fill="hold"/>
                                        <p:tgtEl>
                                          <p:spTgt spid="72"/>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0"/>
                                  </p:stCondLst>
                                  <p:childTnLst>
                                    <p:set>
                                      <p:cBhvr>
                                        <p:cTn id="27" dur="1" fill="hold">
                                          <p:stCondLst>
                                            <p:cond delay="0"/>
                                          </p:stCondLst>
                                        </p:cTn>
                                        <p:tgtEl>
                                          <p:spTgt spid="73"/>
                                        </p:tgtEl>
                                        <p:attrNameLst>
                                          <p:attrName>style.visibility</p:attrName>
                                        </p:attrNameLst>
                                      </p:cBhvr>
                                      <p:to>
                                        <p:strVal val="visible"/>
                                      </p:to>
                                    </p:set>
                                    <p:anim calcmode="lin" valueType="num">
                                      <p:cBhvr additive="base">
                                        <p:cTn id="28" dur="500" fill="hold"/>
                                        <p:tgtEl>
                                          <p:spTgt spid="73"/>
                                        </p:tgtEl>
                                        <p:attrNameLst>
                                          <p:attrName>ppt_x</p:attrName>
                                        </p:attrNameLst>
                                      </p:cBhvr>
                                      <p:tavLst>
                                        <p:tav tm="0">
                                          <p:val>
                                            <p:strVal val="0-#ppt_w/2"/>
                                          </p:val>
                                        </p:tav>
                                        <p:tav tm="100000">
                                          <p:val>
                                            <p:strVal val="#ppt_x"/>
                                          </p:val>
                                        </p:tav>
                                      </p:tavLst>
                                    </p:anim>
                                    <p:anim calcmode="lin" valueType="num">
                                      <p:cBhvr additive="base">
                                        <p:cTn id="29" dur="500" fill="hold"/>
                                        <p:tgtEl>
                                          <p:spTgt spid="73"/>
                                        </p:tgtEl>
                                        <p:attrNameLst>
                                          <p:attrName>ppt_y</p:attrName>
                                        </p:attrNameLst>
                                      </p:cBhvr>
                                      <p:tavLst>
                                        <p:tav tm="0">
                                          <p:val>
                                            <p:strVal val="1+#ppt_h/2"/>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000"/>
                                        <p:tgtEl>
                                          <p:spTgt spid="76"/>
                                        </p:tgtEl>
                                      </p:cBhvr>
                                    </p:animEffect>
                                    <p:anim calcmode="lin" valueType="num">
                                      <p:cBhvr>
                                        <p:cTn id="38" dur="1000" fill="hold"/>
                                        <p:tgtEl>
                                          <p:spTgt spid="76"/>
                                        </p:tgtEl>
                                        <p:attrNameLst>
                                          <p:attrName>ppt_x</p:attrName>
                                        </p:attrNameLst>
                                      </p:cBhvr>
                                      <p:tavLst>
                                        <p:tav tm="0">
                                          <p:val>
                                            <p:strVal val="#ppt_x"/>
                                          </p:val>
                                        </p:tav>
                                        <p:tav tm="100000">
                                          <p:val>
                                            <p:strVal val="#ppt_x"/>
                                          </p:val>
                                        </p:tav>
                                      </p:tavLst>
                                    </p:anim>
                                    <p:anim calcmode="lin" valueType="num">
                                      <p:cBhvr>
                                        <p:cTn id="39" dur="1000" fill="hold"/>
                                        <p:tgtEl>
                                          <p:spTgt spid="76"/>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1000"/>
                                        <p:tgtEl>
                                          <p:spTgt spid="82"/>
                                        </p:tgtEl>
                                      </p:cBhvr>
                                    </p:animEffect>
                                    <p:anim calcmode="lin" valueType="num">
                                      <p:cBhvr>
                                        <p:cTn id="43" dur="1000" fill="hold"/>
                                        <p:tgtEl>
                                          <p:spTgt spid="82"/>
                                        </p:tgtEl>
                                        <p:attrNameLst>
                                          <p:attrName>ppt_x</p:attrName>
                                        </p:attrNameLst>
                                      </p:cBhvr>
                                      <p:tavLst>
                                        <p:tav tm="0">
                                          <p:val>
                                            <p:strVal val="#ppt_x"/>
                                          </p:val>
                                        </p:tav>
                                        <p:tav tm="100000">
                                          <p:val>
                                            <p:strVal val="#ppt_x"/>
                                          </p:val>
                                        </p:tav>
                                      </p:tavLst>
                                    </p:anim>
                                    <p:anim calcmode="lin" valueType="num">
                                      <p:cBhvr>
                                        <p:cTn id="44" dur="1000" fill="hold"/>
                                        <p:tgtEl>
                                          <p:spTgt spid="82"/>
                                        </p:tgtEl>
                                        <p:attrNameLst>
                                          <p:attrName>ppt_y</p:attrName>
                                        </p:attrNameLst>
                                      </p:cBhvr>
                                      <p:tavLst>
                                        <p:tav tm="0">
                                          <p:val>
                                            <p:strVal val="#ppt_y-.1"/>
                                          </p:val>
                                        </p:tav>
                                        <p:tav tm="100000">
                                          <p:val>
                                            <p:strVal val="#ppt_y"/>
                                          </p:val>
                                        </p:tav>
                                      </p:tavLst>
                                    </p:anim>
                                  </p:childTnLst>
                                </p:cTn>
                              </p:par>
                              <p:par>
                                <p:cTn id="45" presetID="16" presetClass="entr" presetSubtype="21" fill="hold" grpId="0" nodeType="withEffect">
                                  <p:stCondLst>
                                    <p:cond delay="3250"/>
                                  </p:stCondLst>
                                  <p:childTnLst>
                                    <p:set>
                                      <p:cBhvr>
                                        <p:cTn id="46" dur="1000" fill="hold">
                                          <p:stCondLst>
                                            <p:cond delay="0"/>
                                          </p:stCondLst>
                                        </p:cTn>
                                        <p:tgtEl>
                                          <p:spTgt spid="70"/>
                                        </p:tgtEl>
                                        <p:attrNameLst>
                                          <p:attrName>style.visibility</p:attrName>
                                        </p:attrNameLst>
                                      </p:cBhvr>
                                      <p:to>
                                        <p:strVal val="visible"/>
                                      </p:to>
                                    </p:set>
                                    <p:animEffect transition="in" filter="barn(inVertical)">
                                      <p:cBhvr>
                                        <p:cTn id="47" dur="1000"/>
                                        <p:tgtEl>
                                          <p:spTgt spid="70"/>
                                        </p:tgtEl>
                                      </p:cBhvr>
                                    </p:animEffect>
                                  </p:childTnLst>
                                </p:cTn>
                              </p:par>
                              <p:par>
                                <p:cTn id="48" presetID="16" presetClass="entr" presetSubtype="21" fill="hold" grpId="0" nodeType="withEffect">
                                  <p:stCondLst>
                                    <p:cond delay="3250"/>
                                  </p:stCondLst>
                                  <p:childTnLst>
                                    <p:set>
                                      <p:cBhvr>
                                        <p:cTn id="49" dur="1000" fill="hold">
                                          <p:stCondLst>
                                            <p:cond delay="0"/>
                                          </p:stCondLst>
                                        </p:cTn>
                                        <p:tgtEl>
                                          <p:spTgt spid="79"/>
                                        </p:tgtEl>
                                        <p:attrNameLst>
                                          <p:attrName>style.visibility</p:attrName>
                                        </p:attrNameLst>
                                      </p:cBhvr>
                                      <p:to>
                                        <p:strVal val="visible"/>
                                      </p:to>
                                    </p:set>
                                    <p:animEffect transition="in" filter="barn(inVertical)">
                                      <p:cBhvr>
                                        <p:cTn id="50" dur="1000"/>
                                        <p:tgtEl>
                                          <p:spTgt spid="79"/>
                                        </p:tgtEl>
                                      </p:cBhvr>
                                    </p:animEffect>
                                  </p:childTnLst>
                                </p:cTn>
                              </p:par>
                              <p:par>
                                <p:cTn id="51" presetID="16" presetClass="entr" presetSubtype="21" fill="hold" grpId="0" nodeType="withEffect">
                                  <p:stCondLst>
                                    <p:cond delay="3250"/>
                                  </p:stCondLst>
                                  <p:childTnLst>
                                    <p:set>
                                      <p:cBhvr>
                                        <p:cTn id="52" dur="1000" fill="hold">
                                          <p:stCondLst>
                                            <p:cond delay="0"/>
                                          </p:stCondLst>
                                        </p:cTn>
                                        <p:tgtEl>
                                          <p:spTgt spid="80"/>
                                        </p:tgtEl>
                                        <p:attrNameLst>
                                          <p:attrName>style.visibility</p:attrName>
                                        </p:attrNameLst>
                                      </p:cBhvr>
                                      <p:to>
                                        <p:strVal val="visible"/>
                                      </p:to>
                                    </p:set>
                                    <p:animEffect transition="in" filter="barn(inVertical)">
                                      <p:cBhvr>
                                        <p:cTn id="53" dur="1000"/>
                                        <p:tgtEl>
                                          <p:spTgt spid="80"/>
                                        </p:tgtEl>
                                      </p:cBhvr>
                                    </p:animEffect>
                                  </p:childTnLst>
                                </p:cTn>
                              </p:par>
                            </p:childTnLst>
                          </p:cTn>
                        </p:par>
                        <p:par>
                          <p:cTn id="54" fill="hold">
                            <p:stCondLst>
                              <p:cond delay="5250"/>
                            </p:stCondLst>
                            <p:childTnLst>
                              <p:par>
                                <p:cTn id="55" presetID="10" presetClass="entr" presetSubtype="0" fill="hold" grpId="0" nodeType="after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7" grpId="0"/>
      <p:bldP spid="70" grpId="0"/>
      <p:bldP spid="71" grpId="0" bldLvl="0" animBg="1"/>
      <p:bldP spid="72" grpId="0" animBg="1"/>
      <p:bldP spid="73" grpId="0" bldLvl="0" animBg="1"/>
      <p:bldP spid="75" grpId="0" bldLvl="0" animBg="1"/>
      <p:bldP spid="76" grpId="0" animBg="1"/>
      <p:bldP spid="79" grpId="0"/>
      <p:bldP spid="80" grpId="0"/>
      <p:bldP spid="82" grpId="0" bldLvl="0" animBg="1"/>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1291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在施工过程结算活动中，建设单位、施工单位、监理单位、造价咨询机构等存在违法行为，经依法认定为不良信用信息的，按照《浙江省公共信用信息管理条例》等规定记入有关单位的信用档案。</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803400" y="5346065"/>
            <a:ext cx="8350885" cy="891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906780" y="2199005"/>
            <a:ext cx="896620"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十三、</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1691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各地住房城乡建设主管部门、发展改革、财政主管部门要加强工程建设推行施工过程结算监督管理，充分发挥政府投资项目的示范引领作用，以工程合同工期在18个月及以上的新开工工程为重点，引导建设单位和施工单位双方积极开展施工过程结算，及时总结和推广经验。</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906780" y="2199005"/>
            <a:ext cx="896620"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十四、</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1691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根据2018年1月15日《浙江省物价局关于公布浙江省定价目录的通告》（浙价法﹝2018﹞2号）规定，工程造价咨询服务已于2018年3月1日起实行市场调节价,原《浙江省物价局关于进一步完善工程造价咨询服务收费的通知》（浙价服﹝2009﹞84号）已废止。</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906780" y="2199005"/>
            <a:ext cx="896620"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十五、</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803400" y="2199005"/>
            <a:ext cx="8350885" cy="4914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本意见自2020年6月20日起施行。</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906780" y="2199005"/>
            <a:ext cx="896620"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十六、</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rcRect/>
          <a:stretch>
            <a:fillRect/>
          </a:stretch>
        </p:blipFill>
        <p:spPr>
          <a:xfrm>
            <a:off x="8172878" y="2"/>
            <a:ext cx="1884180" cy="941847"/>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pic>
        <p:nvPicPr>
          <p:cNvPr id="7" name="图片 6"/>
          <p:cNvPicPr>
            <a:picLocks noChangeAspect="1"/>
          </p:cNvPicPr>
          <p:nvPr/>
        </p:nvPicPr>
        <p:blipFill>
          <a:blip r:embed="rId2" cstate="email"/>
          <a:srcRect/>
          <a:stretch>
            <a:fillRect/>
          </a:stretch>
        </p:blipFill>
        <p:spPr>
          <a:xfrm>
            <a:off x="9660651" y="1"/>
            <a:ext cx="3421345" cy="4098851"/>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8" name="图片 7"/>
          <p:cNvPicPr>
            <a:picLocks noChangeAspect="1"/>
          </p:cNvPicPr>
          <p:nvPr/>
        </p:nvPicPr>
        <p:blipFill>
          <a:blip r:embed="rId3" cstate="email"/>
          <a:srcRect/>
          <a:stretch>
            <a:fillRect/>
          </a:stretch>
        </p:blipFill>
        <p:spPr>
          <a:xfrm>
            <a:off x="7110504" y="126573"/>
            <a:ext cx="1831411" cy="1832569"/>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11" name="图片 10"/>
          <p:cNvPicPr>
            <a:picLocks noChangeAspect="1"/>
          </p:cNvPicPr>
          <p:nvPr/>
        </p:nvPicPr>
        <p:blipFill>
          <a:blip r:embed="rId4" cstate="email"/>
          <a:srcRect/>
          <a:stretch>
            <a:fillRect/>
          </a:stretch>
        </p:blipFill>
        <p:spPr>
          <a:xfrm>
            <a:off x="8167042" y="752478"/>
            <a:ext cx="2708668" cy="2708668"/>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p:spPr>
      </p:pic>
      <p:pic>
        <p:nvPicPr>
          <p:cNvPr id="13" name="图片 12"/>
          <p:cNvPicPr>
            <a:picLocks noChangeAspect="1"/>
          </p:cNvPicPr>
          <p:nvPr/>
        </p:nvPicPr>
        <p:blipFill>
          <a:blip r:embed="rId5" cstate="email"/>
          <a:srcRect/>
          <a:stretch>
            <a:fillRect/>
          </a:stretch>
        </p:blipFill>
        <p:spPr>
          <a:xfrm>
            <a:off x="6650952" y="1096411"/>
            <a:ext cx="827703" cy="827703"/>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sp>
        <p:nvSpPr>
          <p:cNvPr id="14" name="矩形 13"/>
          <p:cNvSpPr/>
          <p:nvPr/>
        </p:nvSpPr>
        <p:spPr>
          <a:xfrm rot="2685974">
            <a:off x="10376571" y="2520100"/>
            <a:ext cx="1219200" cy="1219200"/>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rot="2685974">
            <a:off x="8722562" y="3231980"/>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rot="2657183">
            <a:off x="7208848" y="1778578"/>
            <a:ext cx="642029" cy="5421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rot="2685974">
            <a:off x="6048599" y="1340051"/>
            <a:ext cx="340936" cy="340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rot="2685974">
            <a:off x="6019563" y="738468"/>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rot="2685974">
            <a:off x="12267216" y="3630956"/>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rot="2731766">
            <a:off x="7846695" y="2512060"/>
            <a:ext cx="994410" cy="6991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rot="2685974">
            <a:off x="6948683" y="3184033"/>
            <a:ext cx="438704" cy="4387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rot="2685974">
            <a:off x="6562710" y="3320747"/>
            <a:ext cx="165275" cy="16527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2680233">
            <a:off x="6744018" y="4872236"/>
            <a:ext cx="7191213" cy="6332337"/>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410" h="4749253">
                <a:moveTo>
                  <a:pt x="0" y="0"/>
                </a:moveTo>
                <a:lnTo>
                  <a:pt x="4406292" y="0"/>
                </a:lnTo>
                <a:lnTo>
                  <a:pt x="5393410" y="998536"/>
                </a:lnTo>
                <a:lnTo>
                  <a:pt x="1599309" y="4749253"/>
                </a:lnTo>
                <a:lnTo>
                  <a:pt x="0" y="4749253"/>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a:off x="10003066" y="3597144"/>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931589" y="3637361"/>
            <a:ext cx="4073316" cy="409124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49195" y="7739065"/>
            <a:ext cx="4183523" cy="408309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86628" y="4811315"/>
            <a:ext cx="7779888" cy="0"/>
          </a:xfrm>
          <a:prstGeom prst="line">
            <a:avLst/>
          </a:prstGeom>
        </p:spPr>
        <p:style>
          <a:lnRef idx="3">
            <a:schemeClr val="accent1"/>
          </a:lnRef>
          <a:fillRef idx="0">
            <a:schemeClr val="accent1"/>
          </a:fillRef>
          <a:effectRef idx="2">
            <a:schemeClr val="accent1"/>
          </a:effectRef>
          <a:fontRef idx="minor">
            <a:schemeClr val="tx1"/>
          </a:fontRef>
        </p:style>
      </p:cxnSp>
      <p:sp>
        <p:nvSpPr>
          <p:cNvPr id="31" name="矩形 30"/>
          <p:cNvSpPr/>
          <p:nvPr/>
        </p:nvSpPr>
        <p:spPr>
          <a:xfrm>
            <a:off x="605790" y="5107305"/>
            <a:ext cx="5922645" cy="16173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solidFill>
                <a:srgbClr val="1557AE"/>
              </a:solidFill>
            </a:endParaRPr>
          </a:p>
        </p:txBody>
      </p:sp>
      <p:sp>
        <p:nvSpPr>
          <p:cNvPr id="32" name="矩形 31"/>
          <p:cNvSpPr/>
          <p:nvPr/>
        </p:nvSpPr>
        <p:spPr>
          <a:xfrm>
            <a:off x="605790" y="5172075"/>
            <a:ext cx="5775960" cy="1407160"/>
          </a:xfrm>
          <a:prstGeom prst="rect">
            <a:avLst/>
          </a:prstGeom>
          <a:noFill/>
          <a:ln>
            <a:noFill/>
          </a:ln>
          <a:effectLst/>
        </p:spPr>
        <p:txBody>
          <a:bodyPr wrap="square">
            <a:spAutoFit/>
          </a:bodyPr>
          <a:lstStyle/>
          <a:p>
            <a:r>
              <a:rPr lang="en-US" altLang="zh-CN"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浙江省建设工程造价管理总站</a:t>
            </a:r>
            <a:endParaRPr lang="zh-CN" altLang="en-US"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13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浙   江  省   标  准  设  计   站 </a:t>
            </a:r>
            <a:endParaRPr lang="zh-CN" altLang="en-US" sz="2135" dirty="0">
              <a:solidFill>
                <a:schemeClr val="bg1"/>
              </a:solidFill>
              <a:latin typeface="新宋体" panose="02010609030101010101" charset="-122"/>
              <a:ea typeface="新宋体" panose="02010609030101010101" charset="-122"/>
              <a:cs typeface="新宋体" panose="02010609030101010101" charset="-122"/>
            </a:endParaRPr>
          </a:p>
          <a:p>
            <a:r>
              <a:rPr lang="en-US" altLang="zh-CN" sz="2135" dirty="0">
                <a:solidFill>
                  <a:schemeClr val="bg1"/>
                </a:solidFill>
                <a:latin typeface="新宋体" panose="02010609030101010101" charset="-122"/>
                <a:ea typeface="新宋体" panose="02010609030101010101" charset="-122"/>
                <a:cs typeface="新宋体" panose="02010609030101010101" charset="-122"/>
              </a:rPr>
              <a:t>                </a:t>
            </a: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2020年5月</a:t>
            </a:r>
            <a:r>
              <a:rPr lang="zh-CN" altLang="en-US" dirty="0">
                <a:solidFill>
                  <a:schemeClr val="bg1"/>
                </a:solidFill>
                <a:latin typeface="新宋体" panose="02010609030101010101" charset="-122"/>
                <a:ea typeface="新宋体" panose="02010609030101010101" charset="-122"/>
                <a:cs typeface="新宋体" panose="02010609030101010101" charset="-122"/>
              </a:rPr>
              <a:t> </a:t>
            </a:r>
            <a:r>
              <a:rPr lang="zh-CN" altLang="en-US" sz="2135" dirty="0">
                <a:solidFill>
                  <a:schemeClr val="bg1"/>
                </a:solidFill>
                <a:latin typeface="微软雅黑" panose="020B0503020204020204" pitchFamily="34" charset="-122"/>
                <a:ea typeface="微软雅黑" panose="020B0503020204020204" pitchFamily="34" charset="-122"/>
              </a:rPr>
              <a:t> </a:t>
            </a:r>
            <a:endParaRPr lang="zh-CN" altLang="en-US" sz="2135" dirty="0">
              <a:solidFill>
                <a:schemeClr val="bg1"/>
              </a:solidFill>
              <a:latin typeface="微软雅黑" panose="020B0503020204020204" pitchFamily="34" charset="-122"/>
              <a:ea typeface="微软雅黑" panose="020B0503020204020204" pitchFamily="34" charset="-122"/>
            </a:endParaRPr>
          </a:p>
        </p:txBody>
      </p:sp>
      <p:pic>
        <p:nvPicPr>
          <p:cNvPr id="2" name="图片 1" descr="高清版图标"/>
          <p:cNvPicPr>
            <a:picLocks noChangeAspect="1"/>
          </p:cNvPicPr>
          <p:nvPr/>
        </p:nvPicPr>
        <p:blipFill>
          <a:blip r:embed="rId6"/>
          <a:stretch>
            <a:fillRect/>
          </a:stretch>
        </p:blipFill>
        <p:spPr>
          <a:xfrm>
            <a:off x="0" y="22860"/>
            <a:ext cx="3898900" cy="1596390"/>
          </a:xfrm>
          <a:prstGeom prst="rect">
            <a:avLst/>
          </a:prstGeom>
        </p:spPr>
      </p:pic>
      <p:sp>
        <p:nvSpPr>
          <p:cNvPr id="27" name="TextBox 26"/>
          <p:cNvSpPr txBox="1"/>
          <p:nvPr/>
        </p:nvSpPr>
        <p:spPr>
          <a:xfrm>
            <a:off x="454025" y="3030220"/>
            <a:ext cx="5102225" cy="1783715"/>
          </a:xfrm>
          <a:prstGeom prst="rect">
            <a:avLst/>
          </a:prstGeom>
          <a:noFill/>
        </p:spPr>
        <p:txBody>
          <a:bodyPr wrap="square" rtlCol="0">
            <a:spAutoFit/>
          </a:bodyPr>
          <a:p>
            <a:r>
              <a:rPr lang="en-US" altLang="zh-CN" sz="11000" b="1" dirty="0">
                <a:solidFill>
                  <a:srgbClr val="1557AE"/>
                </a:solidFill>
                <a:latin typeface="微软雅黑" panose="020B0503020204020204" pitchFamily="34" charset="-122"/>
                <a:ea typeface="微软雅黑" panose="020B0503020204020204" pitchFamily="34" charset="-122"/>
              </a:rPr>
              <a:t>   </a:t>
            </a:r>
            <a:r>
              <a:rPr lang="zh-CN" altLang="en-US" sz="11000" b="1" dirty="0">
                <a:solidFill>
                  <a:srgbClr val="1557AE"/>
                </a:solidFill>
                <a:latin typeface="微软雅黑" panose="020B0503020204020204" pitchFamily="34" charset="-122"/>
                <a:ea typeface="微软雅黑" panose="020B0503020204020204" pitchFamily="34" charset="-122"/>
              </a:rPr>
              <a:t>谢谢</a:t>
            </a:r>
            <a:endParaRPr lang="zh-CN" altLang="en-US" sz="11000" b="1" dirty="0">
              <a:solidFill>
                <a:srgbClr val="1557A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3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200" fill="hold"/>
                                        <p:tgtEl>
                                          <p:spTgt spid="15"/>
                                        </p:tgtEl>
                                        <p:attrNameLst>
                                          <p:attrName>ppt_w</p:attrName>
                                        </p:attrNameLst>
                                      </p:cBhvr>
                                      <p:tavLst>
                                        <p:tav tm="0">
                                          <p:val>
                                            <p:fltVal val="0"/>
                                          </p:val>
                                        </p:tav>
                                        <p:tav tm="100000">
                                          <p:val>
                                            <p:strVal val="#ppt_w"/>
                                          </p:val>
                                        </p:tav>
                                      </p:tavLst>
                                    </p:anim>
                                    <p:anim calcmode="lin" valueType="num">
                                      <p:cBhvr>
                                        <p:cTn id="44" dur="1200" fill="hold"/>
                                        <p:tgtEl>
                                          <p:spTgt spid="15"/>
                                        </p:tgtEl>
                                        <p:attrNameLst>
                                          <p:attrName>ppt_h</p:attrName>
                                        </p:attrNameLst>
                                      </p:cBhvr>
                                      <p:tavLst>
                                        <p:tav tm="0">
                                          <p:val>
                                            <p:fltVal val="0"/>
                                          </p:val>
                                        </p:tav>
                                        <p:tav tm="100000">
                                          <p:val>
                                            <p:strVal val="#ppt_h"/>
                                          </p:val>
                                        </p:tav>
                                      </p:tavLst>
                                    </p:anim>
                                    <p:anim calcmode="lin" valueType="num">
                                      <p:cBhvr>
                                        <p:cTn id="45" dur="1200" fill="hold"/>
                                        <p:tgtEl>
                                          <p:spTgt spid="15"/>
                                        </p:tgtEl>
                                        <p:attrNameLst>
                                          <p:attrName>style.rotation</p:attrName>
                                        </p:attrNameLst>
                                      </p:cBhvr>
                                      <p:tavLst>
                                        <p:tav tm="0">
                                          <p:val>
                                            <p:fltVal val="90"/>
                                          </p:val>
                                        </p:tav>
                                        <p:tav tm="100000">
                                          <p:val>
                                            <p:fltVal val="0"/>
                                          </p:val>
                                        </p:tav>
                                      </p:tavLst>
                                    </p:anim>
                                    <p:animEffect transition="in" filter="fade">
                                      <p:cBhvr>
                                        <p:cTn id="46" dur="1200"/>
                                        <p:tgtEl>
                                          <p:spTgt spid="15"/>
                                        </p:tgtEl>
                                      </p:cBhvr>
                                    </p:animEffect>
                                  </p:childTnLst>
                                </p:cTn>
                              </p:par>
                              <p:par>
                                <p:cTn id="47" presetID="31" presetClass="entr" presetSubtype="0" fill="hold" grpId="0" nodeType="withEffect">
                                  <p:stCondLst>
                                    <p:cond delay="3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par>
                                <p:cTn id="59" presetID="31" presetClass="entr" presetSubtype="0" fill="hold" grpId="0" nodeType="withEffect">
                                  <p:stCondLst>
                                    <p:cond delay="7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par>
                                <p:cTn id="65" presetID="31" presetClass="entr" presetSubtype="0" fill="hold" grpId="0" nodeType="withEffect">
                                  <p:stCondLst>
                                    <p:cond delay="20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1000" fill="hold"/>
                                        <p:tgtEl>
                                          <p:spTgt spid="20"/>
                                        </p:tgtEl>
                                        <p:attrNameLst>
                                          <p:attrName>ppt_w</p:attrName>
                                        </p:attrNameLst>
                                      </p:cBhvr>
                                      <p:tavLst>
                                        <p:tav tm="0">
                                          <p:val>
                                            <p:fltVal val="0"/>
                                          </p:val>
                                        </p:tav>
                                        <p:tav tm="100000">
                                          <p:val>
                                            <p:strVal val="#ppt_w"/>
                                          </p:val>
                                        </p:tav>
                                      </p:tavLst>
                                    </p:anim>
                                    <p:anim calcmode="lin" valueType="num">
                                      <p:cBhvr>
                                        <p:cTn id="74" dur="1000" fill="hold"/>
                                        <p:tgtEl>
                                          <p:spTgt spid="20"/>
                                        </p:tgtEl>
                                        <p:attrNameLst>
                                          <p:attrName>ppt_h</p:attrName>
                                        </p:attrNameLst>
                                      </p:cBhvr>
                                      <p:tavLst>
                                        <p:tav tm="0">
                                          <p:val>
                                            <p:fltVal val="0"/>
                                          </p:val>
                                        </p:tav>
                                        <p:tav tm="100000">
                                          <p:val>
                                            <p:strVal val="#ppt_h"/>
                                          </p:val>
                                        </p:tav>
                                      </p:tavLst>
                                    </p:anim>
                                    <p:anim calcmode="lin" valueType="num">
                                      <p:cBhvr>
                                        <p:cTn id="75" dur="1000" fill="hold"/>
                                        <p:tgtEl>
                                          <p:spTgt spid="20"/>
                                        </p:tgtEl>
                                        <p:attrNameLst>
                                          <p:attrName>style.rotation</p:attrName>
                                        </p:attrNameLst>
                                      </p:cBhvr>
                                      <p:tavLst>
                                        <p:tav tm="0">
                                          <p:val>
                                            <p:fltVal val="90"/>
                                          </p:val>
                                        </p:tav>
                                        <p:tav tm="100000">
                                          <p:val>
                                            <p:fltVal val="0"/>
                                          </p:val>
                                        </p:tav>
                                      </p:tavLst>
                                    </p:anim>
                                    <p:animEffect transition="in" filter="fade">
                                      <p:cBhvr>
                                        <p:cTn id="76" dur="1000"/>
                                        <p:tgtEl>
                                          <p:spTgt spid="20"/>
                                        </p:tgtEl>
                                      </p:cBhvr>
                                    </p:animEffect>
                                  </p:childTnLst>
                                </p:cTn>
                              </p:par>
                              <p:par>
                                <p:cTn id="77" presetID="31" presetClass="entr" presetSubtype="0" fill="hold" grpId="0" nodeType="withEffect">
                                  <p:stCondLst>
                                    <p:cond delay="3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style.rotation</p:attrName>
                                        </p:attrNameLst>
                                      </p:cBhvr>
                                      <p:tavLst>
                                        <p:tav tm="0">
                                          <p:val>
                                            <p:fltVal val="90"/>
                                          </p:val>
                                        </p:tav>
                                        <p:tav tm="100000">
                                          <p:val>
                                            <p:fltVal val="0"/>
                                          </p:val>
                                        </p:tav>
                                      </p:tavLst>
                                    </p:anim>
                                    <p:animEffect transition="in" filter="fade">
                                      <p:cBhvr>
                                        <p:cTn id="82" dur="1000"/>
                                        <p:tgtEl>
                                          <p:spTgt spid="2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1000" fill="hold"/>
                                        <p:tgtEl>
                                          <p:spTgt spid="22"/>
                                        </p:tgtEl>
                                        <p:attrNameLst>
                                          <p:attrName>ppt_w</p:attrName>
                                        </p:attrNameLst>
                                      </p:cBhvr>
                                      <p:tavLst>
                                        <p:tav tm="0">
                                          <p:val>
                                            <p:fltVal val="0"/>
                                          </p:val>
                                        </p:tav>
                                        <p:tav tm="100000">
                                          <p:val>
                                            <p:strVal val="#ppt_w"/>
                                          </p:val>
                                        </p:tav>
                                      </p:tavLst>
                                    </p:anim>
                                    <p:anim calcmode="lin" valueType="num">
                                      <p:cBhvr>
                                        <p:cTn id="86" dur="1000" fill="hold"/>
                                        <p:tgtEl>
                                          <p:spTgt spid="22"/>
                                        </p:tgtEl>
                                        <p:attrNameLst>
                                          <p:attrName>ppt_h</p:attrName>
                                        </p:attrNameLst>
                                      </p:cBhvr>
                                      <p:tavLst>
                                        <p:tav tm="0">
                                          <p:val>
                                            <p:fltVal val="0"/>
                                          </p:val>
                                        </p:tav>
                                        <p:tav tm="100000">
                                          <p:val>
                                            <p:strVal val="#ppt_h"/>
                                          </p:val>
                                        </p:tav>
                                      </p:tavLst>
                                    </p:anim>
                                    <p:anim calcmode="lin" valueType="num">
                                      <p:cBhvr>
                                        <p:cTn id="87" dur="1000" fill="hold"/>
                                        <p:tgtEl>
                                          <p:spTgt spid="22"/>
                                        </p:tgtEl>
                                        <p:attrNameLst>
                                          <p:attrName>style.rotation</p:attrName>
                                        </p:attrNameLst>
                                      </p:cBhvr>
                                      <p:tavLst>
                                        <p:tav tm="0">
                                          <p:val>
                                            <p:fltVal val="90"/>
                                          </p:val>
                                        </p:tav>
                                        <p:tav tm="100000">
                                          <p:val>
                                            <p:fltVal val="0"/>
                                          </p:val>
                                        </p:tav>
                                      </p:tavLst>
                                    </p:anim>
                                    <p:animEffect transition="in" filter="fade">
                                      <p:cBhvr>
                                        <p:cTn id="88" dur="1000"/>
                                        <p:tgtEl>
                                          <p:spTgt spid="22"/>
                                        </p:tgtEl>
                                      </p:cBhvr>
                                    </p:animEffect>
                                  </p:childTnLst>
                                </p:cTn>
                              </p:par>
                            </p:childTnLst>
                          </p:cTn>
                        </p:par>
                        <p:par>
                          <p:cTn id="89" fill="hold">
                            <p:stCondLst>
                              <p:cond delay="1000"/>
                            </p:stCondLst>
                            <p:childTnLst>
                              <p:par>
                                <p:cTn id="90" presetID="42"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1000" fill="hold"/>
                                        <p:tgtEl>
                                          <p:spTgt spid="2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par>
                          <p:cTn id="105" fill="hold">
                            <p:stCondLst>
                              <p:cond delay="2000"/>
                            </p:stCondLst>
                            <p:childTnLst>
                              <p:par>
                                <p:cTn id="106" presetID="22" presetClass="entr" presetSubtype="8" fill="hold" nodeType="after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wipe(left)">
                                      <p:cBhvr>
                                        <p:cTn id="108" dur="500"/>
                                        <p:tgtEl>
                                          <p:spTgt spid="30"/>
                                        </p:tgtEl>
                                      </p:cBhvr>
                                    </p:animEffect>
                                  </p:childTnLst>
                                </p:cTn>
                              </p:par>
                            </p:childTnLst>
                          </p:cTn>
                        </p:par>
                        <p:par>
                          <p:cTn id="109" fill="hold">
                            <p:stCondLst>
                              <p:cond delay="2500"/>
                            </p:stCondLst>
                            <p:childTnLst>
                              <p:par>
                                <p:cTn id="110" presetID="22" presetClass="entr" presetSubtype="2" fill="hold" grpId="0" nodeType="after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right)">
                                      <p:cBhvr>
                                        <p:cTn id="112" dur="500"/>
                                        <p:tgtEl>
                                          <p:spTgt spid="31"/>
                                        </p:tgtEl>
                                      </p:cBhvr>
                                    </p:animEffect>
                                  </p:childTnLst>
                                </p:cTn>
                              </p:par>
                            </p:childTnLst>
                          </p:cTn>
                        </p:par>
                        <p:par>
                          <p:cTn id="113" fill="hold">
                            <p:stCondLst>
                              <p:cond delay="3000"/>
                            </p:stCondLst>
                            <p:childTnLst>
                              <p:par>
                                <p:cTn id="114" presetID="53" presetClass="entr" presetSubtype="16"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p:cTn id="116" dur="500" fill="hold"/>
                                        <p:tgtEl>
                                          <p:spTgt spid="32"/>
                                        </p:tgtEl>
                                        <p:attrNameLst>
                                          <p:attrName>ppt_w</p:attrName>
                                        </p:attrNameLst>
                                      </p:cBhvr>
                                      <p:tavLst>
                                        <p:tav tm="0">
                                          <p:val>
                                            <p:fltVal val="0"/>
                                          </p:val>
                                        </p:tav>
                                        <p:tav tm="100000">
                                          <p:val>
                                            <p:strVal val="#ppt_w"/>
                                          </p:val>
                                        </p:tav>
                                      </p:tavLst>
                                    </p:anim>
                                    <p:anim calcmode="lin" valueType="num">
                                      <p:cBhvr>
                                        <p:cTn id="117" dur="500" fill="hold"/>
                                        <p:tgtEl>
                                          <p:spTgt spid="32"/>
                                        </p:tgtEl>
                                        <p:attrNameLst>
                                          <p:attrName>ppt_h</p:attrName>
                                        </p:attrNameLst>
                                      </p:cBhvr>
                                      <p:tavLst>
                                        <p:tav tm="0">
                                          <p:val>
                                            <p:fltVal val="0"/>
                                          </p:val>
                                        </p:tav>
                                        <p:tav tm="100000">
                                          <p:val>
                                            <p:strVal val="#ppt_h"/>
                                          </p:val>
                                        </p:tav>
                                      </p:tavLst>
                                    </p:anim>
                                    <p:animEffect transition="in" filter="fade">
                                      <p:cBhvr>
                                        <p:cTn id="118" dur="500"/>
                                        <p:tgtEl>
                                          <p:spTgt spid="32"/>
                                        </p:tgtEl>
                                      </p:cBhvr>
                                    </p:animEffect>
                                  </p:childTnLst>
                                </p:cTn>
                              </p:par>
                            </p:childTnLst>
                          </p:cTn>
                        </p:par>
                        <p:par>
                          <p:cTn id="119" fill="hold">
                            <p:stCondLst>
                              <p:cond delay="3500"/>
                            </p:stCondLst>
                            <p:childTnLst>
                              <p:par>
                                <p:cTn id="120" presetID="2" presetClass="entr" presetSubtype="4" fill="hold" grpId="0" nodeType="afterEffect">
                                  <p:stCondLst>
                                    <p:cond delay="0"/>
                                  </p:stCondLst>
                                  <p:childTnLst>
                                    <p:set>
                                      <p:cBhvr>
                                        <p:cTn id="121" dur="1" fill="hold">
                                          <p:stCondLst>
                                            <p:cond delay="0"/>
                                          </p:stCondLst>
                                        </p:cTn>
                                        <p:tgtEl>
                                          <p:spTgt spid="27"/>
                                        </p:tgtEl>
                                        <p:attrNameLst>
                                          <p:attrName>style.visibility</p:attrName>
                                        </p:attrNameLst>
                                      </p:cBhvr>
                                      <p:to>
                                        <p:strVal val="visible"/>
                                      </p:to>
                                    </p:set>
                                    <p:anim calcmode="lin" valueType="num">
                                      <p:cBhvr additive="base">
                                        <p:cTn id="122" dur="500" fill="hold"/>
                                        <p:tgtEl>
                                          <p:spTgt spid="27"/>
                                        </p:tgtEl>
                                        <p:attrNameLst>
                                          <p:attrName>ppt_x</p:attrName>
                                        </p:attrNameLst>
                                      </p:cBhvr>
                                      <p:tavLst>
                                        <p:tav tm="0">
                                          <p:val>
                                            <p:strVal val="#ppt_x"/>
                                          </p:val>
                                        </p:tav>
                                        <p:tav tm="100000">
                                          <p:val>
                                            <p:strVal val="#ppt_x"/>
                                          </p:val>
                                        </p:tav>
                                      </p:tavLst>
                                    </p:anim>
                                    <p:anim calcmode="lin" valueType="num">
                                      <p:cBhvr additive="base">
                                        <p:cTn id="1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31" grpId="0" bldLvl="0" animBg="1"/>
      <p:bldP spid="32" grpId="0" bldLvl="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74953" y="214022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394207" y="1250985"/>
            <a:ext cx="1728192" cy="1728192"/>
            <a:chOff x="1417067" y="908720"/>
            <a:chExt cx="1728192" cy="1728192"/>
          </a:xfrm>
        </p:grpSpPr>
        <p:grpSp>
          <p:nvGrpSpPr>
            <p:cNvPr id="4" name="组合 3"/>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 name="椭圆 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7" name="TextBox 7"/>
            <p:cNvSpPr>
              <a:spLocks noChangeArrowheads="1"/>
            </p:cNvSpPr>
            <p:nvPr/>
          </p:nvSpPr>
          <p:spPr bwMode="auto">
            <a:xfrm>
              <a:off x="1489075" y="1340768"/>
              <a:ext cx="1487074" cy="83099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70C0"/>
                  </a:solidFill>
                  <a:latin typeface="Impact MT Std" pitchFamily="34" charset="0"/>
                  <a:ea typeface="微软雅黑" panose="020B0503020204020204" pitchFamily="34" charset="-122"/>
                  <a:sym typeface="微软雅黑" panose="020B0503020204020204" pitchFamily="34" charset="-122"/>
                </a:rPr>
                <a:t>1</a:t>
              </a:r>
              <a:endParaRPr lang="zh-CN" altLang="en-US" sz="5400" b="1" dirty="0">
                <a:solidFill>
                  <a:srgbClr val="0070C0"/>
                </a:solidFill>
                <a:latin typeface="Impact MT Std" pitchFamily="34" charset="0"/>
                <a:ea typeface="微软雅黑" panose="020B0503020204020204" pitchFamily="34" charset="-122"/>
                <a:sym typeface="微软雅黑" panose="020B0503020204020204" pitchFamily="34" charset="-122"/>
              </a:endParaRPr>
            </a:p>
          </p:txBody>
        </p:sp>
      </p:grpSp>
      <p:sp>
        <p:nvSpPr>
          <p:cNvPr id="27" name="TextBox 7"/>
          <p:cNvSpPr>
            <a:spLocks noChangeArrowheads="1"/>
          </p:cNvSpPr>
          <p:nvPr/>
        </p:nvSpPr>
        <p:spPr bwMode="auto">
          <a:xfrm>
            <a:off x="3649444" y="2487082"/>
            <a:ext cx="367240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起草概况</a:t>
            </a:r>
            <a:endPar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7"/>
          <p:cNvSpPr>
            <a:spLocks noChangeArrowheads="1"/>
          </p:cNvSpPr>
          <p:nvPr/>
        </p:nvSpPr>
        <p:spPr bwMode="auto">
          <a:xfrm>
            <a:off x="4725670" y="2979420"/>
            <a:ext cx="4999990" cy="2461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000" b="1"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000" b="1" dirty="0">
                <a:solidFill>
                  <a:schemeClr val="tx1"/>
                </a:solidFill>
                <a:latin typeface="楷体" panose="02010609060101010101" charset="-122"/>
                <a:ea typeface="楷体" panose="02010609060101010101" charset="-122"/>
                <a:cs typeface="楷体" panose="02010609060101010101" charset="-122"/>
                <a:sym typeface="+mn-ea"/>
              </a:rPr>
              <a:t>浙江省住房和城乡建设厅、发展和改革委员会、财政厅</a:t>
            </a:r>
            <a:r>
              <a:rPr lang="en-US" altLang="zh-CN" sz="2000" b="1" dirty="0">
                <a:solidFill>
                  <a:schemeClr val="tx1"/>
                </a:solidFill>
                <a:latin typeface="楷体" panose="02010609060101010101" charset="-122"/>
                <a:ea typeface="楷体" panose="02010609060101010101" charset="-122"/>
                <a:cs typeface="楷体" panose="02010609060101010101" charset="-122"/>
                <a:sym typeface="+mn-ea"/>
              </a:rPr>
              <a:t>2020</a:t>
            </a:r>
            <a:r>
              <a:rPr lang="zh-CN" altLang="en-US" sz="2000" b="1" dirty="0">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2000" b="1" dirty="0">
                <a:solidFill>
                  <a:schemeClr val="tx1"/>
                </a:solidFill>
                <a:latin typeface="楷体" panose="02010609060101010101" charset="-122"/>
                <a:ea typeface="楷体" panose="02010609060101010101" charset="-122"/>
                <a:cs typeface="楷体" panose="02010609060101010101" charset="-122"/>
                <a:sym typeface="+mn-ea"/>
              </a:rPr>
              <a:t>5</a:t>
            </a:r>
            <a:r>
              <a:rPr lang="zh-CN" altLang="en-US" sz="2000" b="1" dirty="0">
                <a:solidFill>
                  <a:schemeClr val="tx1"/>
                </a:solidFill>
                <a:latin typeface="楷体" panose="02010609060101010101" charset="-122"/>
                <a:ea typeface="楷体" panose="02010609060101010101" charset="-122"/>
                <a:cs typeface="楷体" panose="02010609060101010101" charset="-122"/>
                <a:sym typeface="+mn-ea"/>
              </a:rPr>
              <a:t>月</a:t>
            </a:r>
            <a:r>
              <a:rPr lang="en-US" altLang="zh-CN" sz="2000" b="1" dirty="0">
                <a:solidFill>
                  <a:schemeClr val="tx1"/>
                </a:solidFill>
                <a:latin typeface="楷体" panose="02010609060101010101" charset="-122"/>
                <a:ea typeface="楷体" panose="02010609060101010101" charset="-122"/>
                <a:cs typeface="楷体" panose="02010609060101010101" charset="-122"/>
                <a:sym typeface="+mn-ea"/>
              </a:rPr>
              <a:t>20</a:t>
            </a:r>
            <a:r>
              <a:rPr lang="zh-CN" altLang="en-US" sz="2000" b="1" dirty="0">
                <a:solidFill>
                  <a:schemeClr val="tx1"/>
                </a:solidFill>
                <a:latin typeface="楷体" panose="02010609060101010101" charset="-122"/>
                <a:ea typeface="楷体" panose="02010609060101010101" charset="-122"/>
                <a:cs typeface="楷体" panose="02010609060101010101" charset="-122"/>
                <a:sym typeface="+mn-ea"/>
              </a:rPr>
              <a:t>日，以浙建</a:t>
            </a:r>
            <a:r>
              <a:rPr lang="en-US" altLang="zh-CN" sz="2000" b="1" dirty="0">
                <a:solidFill>
                  <a:schemeClr val="tx1"/>
                </a:solidFill>
                <a:latin typeface="楷体" panose="02010609060101010101" charset="-122"/>
                <a:ea typeface="楷体" panose="02010609060101010101" charset="-122"/>
                <a:cs typeface="楷体" panose="02010609060101010101" charset="-122"/>
                <a:sym typeface="+mn-ea"/>
              </a:rPr>
              <a:t>〔2020〕5</a:t>
            </a:r>
            <a:r>
              <a:rPr lang="zh-CN" altLang="en-US" sz="2000" b="1" dirty="0">
                <a:solidFill>
                  <a:schemeClr val="tx1"/>
                </a:solidFill>
                <a:latin typeface="楷体" panose="02010609060101010101" charset="-122"/>
                <a:ea typeface="楷体" panose="02010609060101010101" charset="-122"/>
                <a:cs typeface="楷体" panose="02010609060101010101" charset="-122"/>
                <a:sym typeface="+mn-ea"/>
              </a:rPr>
              <a:t>号正式颁发《关于在房屋建筑和市政基础设施工程中推行施工过程结算的实施意见》。</a:t>
            </a:r>
            <a:endParaRPr lang="zh-CN" altLang="en-US" sz="2000" b="1" dirty="0">
              <a:solidFill>
                <a:schemeClr val="tx1"/>
              </a:solidFill>
              <a:latin typeface="楷体" panose="02010609060101010101" charset="-122"/>
              <a:ea typeface="楷体" panose="02010609060101010101" charset="-122"/>
              <a:cs typeface="楷体" panose="02010609060101010101" charset="-122"/>
              <a:sym typeface="+mn-ea"/>
            </a:endParaRPr>
          </a:p>
          <a:p>
            <a:pPr fontAlgn="auto">
              <a:spcBef>
                <a:spcPts val="0"/>
              </a:spcBef>
              <a:spcAft>
                <a:spcPts val="0"/>
              </a:spcAft>
              <a:defRPr/>
            </a:pPr>
            <a:r>
              <a:rPr lang="zh-CN" altLang="en-US" sz="2000" b="1" dirty="0">
                <a:solidFill>
                  <a:schemeClr val="tx1"/>
                </a:solidFill>
                <a:latin typeface="楷体" panose="02010609060101010101" charset="-122"/>
                <a:ea typeface="楷体" panose="02010609060101010101" charset="-122"/>
                <a:cs typeface="楷体" panose="02010609060101010101" charset="-122"/>
                <a:sym typeface="+mn-ea"/>
              </a:rPr>
              <a:t>  经历一年多的时间，先后召开多次工作会议，广泛向社会征求意见，最终形成了</a:t>
            </a:r>
            <a:r>
              <a:rPr lang="zh-CN" altLang="en-US" sz="2000" b="1" dirty="0">
                <a:latin typeface="楷体" panose="02010609060101010101" charset="-122"/>
                <a:ea typeface="楷体" panose="02010609060101010101" charset="-122"/>
                <a:cs typeface="楷体" panose="02010609060101010101" charset="-122"/>
                <a:sym typeface="+mn-ea"/>
              </a:rPr>
              <a:t>关于在房屋建筑和市政基础设施工程中推行施工过程结算的实施意见。</a:t>
            </a:r>
            <a:endParaRPr lang="zh-CN" altLang="en-US" sz="2000" b="1"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42" name="组合 41"/>
          <p:cNvGrpSpPr/>
          <p:nvPr/>
        </p:nvGrpSpPr>
        <p:grpSpPr>
          <a:xfrm>
            <a:off x="1100655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3" name="椭圆 42"/>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5" name="组合 44"/>
          <p:cNvGrpSpPr/>
          <p:nvPr/>
        </p:nvGrpSpPr>
        <p:grpSpPr>
          <a:xfrm>
            <a:off x="10474296" y="5940561"/>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6" name="椭圆 45"/>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8" name="组合 47"/>
          <p:cNvGrpSpPr/>
          <p:nvPr/>
        </p:nvGrpSpPr>
        <p:grpSpPr>
          <a:xfrm>
            <a:off x="8779671" y="543683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9" name="椭圆 48"/>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1" name="组合 50"/>
          <p:cNvGrpSpPr/>
          <p:nvPr/>
        </p:nvGrpSpPr>
        <p:grpSpPr>
          <a:xfrm>
            <a:off x="9947666" y="616097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2" name="椭圆 51"/>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4" name="组合 53"/>
          <p:cNvGrpSpPr/>
          <p:nvPr/>
        </p:nvGrpSpPr>
        <p:grpSpPr>
          <a:xfrm>
            <a:off x="1041189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5" name="椭圆 5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7" name="组合 56"/>
          <p:cNvGrpSpPr/>
          <p:nvPr/>
        </p:nvGrpSpPr>
        <p:grpSpPr>
          <a:xfrm>
            <a:off x="1076649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8" name="椭圆 57"/>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10" name="图片 9"/>
          <p:cNvPicPr>
            <a:picLocks noChangeAspect="1"/>
          </p:cNvPicPr>
          <p:nvPr/>
        </p:nvPicPr>
        <p:blipFill>
          <a:blip r:embed="rId2"/>
          <a:stretch>
            <a:fillRect/>
          </a:stretch>
        </p:blipFill>
        <p:spPr>
          <a:xfrm>
            <a:off x="1955165" y="3088640"/>
            <a:ext cx="2425065" cy="2687955"/>
          </a:xfrm>
          <a:prstGeom prst="rect">
            <a:avLst/>
          </a:prstGeom>
        </p:spPr>
      </p:pic>
      <p:pic>
        <p:nvPicPr>
          <p:cNvPr id="11" name="图片 10" descr="高清版图标"/>
          <p:cNvPicPr>
            <a:picLocks noChangeAspect="1"/>
          </p:cNvPicPr>
          <p:nvPr/>
        </p:nvPicPr>
        <p:blipFill>
          <a:blip r:embed="rId3"/>
          <a:stretch>
            <a:fillRect/>
          </a:stretch>
        </p:blipFill>
        <p:spPr>
          <a:xfrm>
            <a:off x="0" y="22860"/>
            <a:ext cx="3898900" cy="1596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stCondLst>
                                    <p:cond delay="75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1+#ppt_w/2"/>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75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1+#ppt_w/2"/>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75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750"/>
                                  </p:stCondLst>
                                  <p:childTnLst>
                                    <p:set>
                                      <p:cBhvr>
                                        <p:cTn id="44" dur="1" fill="hold">
                                          <p:stCondLst>
                                            <p:cond delay="0"/>
                                          </p:stCondLst>
                                        </p:cTn>
                                        <p:tgtEl>
                                          <p:spTgt spid="51"/>
                                        </p:tgtEl>
                                        <p:attrNameLst>
                                          <p:attrName>style.visibility</p:attrName>
                                        </p:attrNameLst>
                                      </p:cBhvr>
                                      <p:to>
                                        <p:strVal val="visible"/>
                                      </p:to>
                                    </p:set>
                                    <p:anim calcmode="lin" valueType="num">
                                      <p:cBhvr additive="base">
                                        <p:cTn id="45" dur="500" fill="hold"/>
                                        <p:tgtEl>
                                          <p:spTgt spid="51"/>
                                        </p:tgtEl>
                                        <p:attrNameLst>
                                          <p:attrName>ppt_x</p:attrName>
                                        </p:attrNameLst>
                                      </p:cBhvr>
                                      <p:tavLst>
                                        <p:tav tm="0">
                                          <p:val>
                                            <p:strVal val="1+#ppt_w/2"/>
                                          </p:val>
                                        </p:tav>
                                        <p:tav tm="100000">
                                          <p:val>
                                            <p:strVal val="#ppt_x"/>
                                          </p:val>
                                        </p:tav>
                                      </p:tavLst>
                                    </p:anim>
                                    <p:anim calcmode="lin" valueType="num">
                                      <p:cBhvr additive="base">
                                        <p:cTn id="46" dur="500" fill="hold"/>
                                        <p:tgtEl>
                                          <p:spTgt spid="51"/>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75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1+#ppt_w/2"/>
                                          </p:val>
                                        </p:tav>
                                        <p:tav tm="100000">
                                          <p:val>
                                            <p:strVal val="#ppt_x"/>
                                          </p:val>
                                        </p:tav>
                                      </p:tavLst>
                                    </p:anim>
                                    <p:anim calcmode="lin" valueType="num">
                                      <p:cBhvr additive="base">
                                        <p:cTn id="50" dur="500" fill="hold"/>
                                        <p:tgtEl>
                                          <p:spTgt spid="54"/>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75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1+#ppt_w/2"/>
                                          </p:val>
                                        </p:tav>
                                        <p:tav tm="100000">
                                          <p:val>
                                            <p:strVal val="#ppt_x"/>
                                          </p:val>
                                        </p:tav>
                                      </p:tavLst>
                                    </p:anim>
                                    <p:anim calcmode="lin" valueType="num">
                                      <p:cBhvr additive="base">
                                        <p:cTn id="54" dur="500" fill="hold"/>
                                        <p:tgtEl>
                                          <p:spTgt spid="57"/>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10" presetClass="entr" presetSubtype="0" fill="hold" grpId="0" nodeType="afterEffect">
                                  <p:stCondLst>
                                    <p:cond delay="88000"/>
                                  </p:stCondLst>
                                  <p:childTnLst>
                                    <p:set>
                                      <p:cBhvr>
                                        <p:cTn id="57" dur="1300" fill="hold">
                                          <p:stCondLst>
                                            <p:cond delay="0"/>
                                          </p:stCondLst>
                                        </p:cTn>
                                        <p:tgtEl>
                                          <p:spTgt spid="41"/>
                                        </p:tgtEl>
                                        <p:attrNameLst>
                                          <p:attrName>style.visibility</p:attrName>
                                        </p:attrNameLst>
                                      </p:cBhvr>
                                      <p:to>
                                        <p:strVal val="visible"/>
                                      </p:to>
                                    </p:set>
                                    <p:animEffect transition="in" filter="fade">
                                      <p:cBhvr>
                                        <p:cTn id="58" dur="1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7" grpId="0" bldLvl="0" animBg="1"/>
      <p:bldP spid="35" grpId="0" bldLvl="0" animBg="1"/>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74953" y="214022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394207" y="1250985"/>
            <a:ext cx="1728192" cy="1728192"/>
            <a:chOff x="1417067" y="908720"/>
            <a:chExt cx="1728192" cy="1728192"/>
          </a:xfrm>
        </p:grpSpPr>
        <p:grpSp>
          <p:nvGrpSpPr>
            <p:cNvPr id="4" name="组合 3"/>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 name="椭圆 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7" name="TextBox 7"/>
            <p:cNvSpPr>
              <a:spLocks noChangeArrowheads="1"/>
            </p:cNvSpPr>
            <p:nvPr/>
          </p:nvSpPr>
          <p:spPr bwMode="auto">
            <a:xfrm>
              <a:off x="1489075" y="1340768"/>
              <a:ext cx="1487074" cy="83058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70C0"/>
                  </a:solidFill>
                  <a:latin typeface="Impact MT Std" pitchFamily="34" charset="0"/>
                  <a:ea typeface="微软雅黑" panose="020B0503020204020204" pitchFamily="34" charset="-122"/>
                  <a:sym typeface="微软雅黑" panose="020B0503020204020204" pitchFamily="34" charset="-122"/>
                </a:rPr>
                <a:t>2</a:t>
              </a:r>
              <a:endParaRPr lang="en-US" altLang="zh-CN" sz="5400" b="1" dirty="0">
                <a:solidFill>
                  <a:srgbClr val="0070C0"/>
                </a:solidFill>
                <a:latin typeface="Impact MT Std" pitchFamily="34" charset="0"/>
                <a:ea typeface="微软雅黑" panose="020B0503020204020204" pitchFamily="34" charset="-122"/>
                <a:sym typeface="微软雅黑" panose="020B0503020204020204" pitchFamily="34" charset="-122"/>
              </a:endParaRPr>
            </a:p>
          </p:txBody>
        </p:sp>
      </p:grpSp>
      <p:sp>
        <p:nvSpPr>
          <p:cNvPr id="27" name="TextBox 7"/>
          <p:cNvSpPr>
            <a:spLocks noChangeArrowheads="1"/>
          </p:cNvSpPr>
          <p:nvPr/>
        </p:nvSpPr>
        <p:spPr bwMode="auto">
          <a:xfrm>
            <a:off x="3649444" y="2487082"/>
            <a:ext cx="367240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背景资料</a:t>
            </a:r>
            <a:endPar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7"/>
          <p:cNvSpPr>
            <a:spLocks noChangeArrowheads="1"/>
          </p:cNvSpPr>
          <p:nvPr/>
        </p:nvSpPr>
        <p:spPr bwMode="auto">
          <a:xfrm>
            <a:off x="3741420" y="3067050"/>
            <a:ext cx="5304790" cy="2369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b="1" dirty="0">
                <a:solidFill>
                  <a:schemeClr val="tx1"/>
                </a:solidFill>
                <a:latin typeface="宋体" panose="02010600030101010101" pitchFamily="2" charset="-122"/>
                <a:ea typeface="宋体" panose="02010600030101010101" pitchFamily="2" charset="-122"/>
                <a:cs typeface="+mn-ea"/>
                <a:sym typeface="+mn-ea"/>
              </a:rPr>
              <a:t>  </a:t>
            </a:r>
            <a:endParaRPr lang="en-US" sz="2000" b="1" dirty="0">
              <a:solidFill>
                <a:schemeClr val="tx1"/>
              </a:solidFill>
              <a:latin typeface="宋体" panose="02010600030101010101" pitchFamily="2" charset="-122"/>
              <a:ea typeface="宋体" panose="02010600030101010101" pitchFamily="2" charset="-122"/>
              <a:cs typeface="+mn-ea"/>
              <a:sym typeface="+mn-ea"/>
            </a:endParaRPr>
          </a:p>
          <a:p>
            <a:pPr fontAlgn="auto">
              <a:spcBef>
                <a:spcPts val="0"/>
              </a:spcBef>
              <a:spcAft>
                <a:spcPts val="0"/>
              </a:spcAft>
              <a:defRPr/>
            </a:pPr>
            <a:r>
              <a:rPr lang="en-US" sz="2000" b="1" dirty="0">
                <a:solidFill>
                  <a:schemeClr val="tx1"/>
                </a:solidFill>
                <a:latin typeface="宋体" panose="02010600030101010101" pitchFamily="2" charset="-122"/>
                <a:ea typeface="宋体" panose="02010600030101010101" pitchFamily="2" charset="-122"/>
                <a:cs typeface="+mn-ea"/>
                <a:sym typeface="+mn-ea"/>
              </a:rPr>
              <a:t>  </a:t>
            </a:r>
            <a:r>
              <a:rPr sz="2000" b="1" dirty="0">
                <a:solidFill>
                  <a:schemeClr val="tx1"/>
                </a:solidFill>
                <a:latin typeface="楷体" panose="02010609060101010101" charset="-122"/>
                <a:ea typeface="楷体" panose="02010609060101010101" charset="-122"/>
                <a:cs typeface="+mn-ea"/>
                <a:sym typeface="+mn-ea"/>
              </a:rPr>
              <a:t>近年来，城乡建设随着经济快速发展不断深入，拖欠工程款和农民工工资现象已成为困扰建筑业健康发展、社会影响较大的问题。</a:t>
            </a:r>
            <a:r>
              <a:rPr lang="zh-CN" sz="2000" b="1" dirty="0">
                <a:solidFill>
                  <a:schemeClr val="tx1"/>
                </a:solidFill>
                <a:latin typeface="楷体" panose="02010609060101010101" charset="-122"/>
                <a:ea typeface="楷体" panose="02010609060101010101" charset="-122"/>
                <a:cs typeface="+mn-ea"/>
                <a:sym typeface="+mn-ea"/>
              </a:rPr>
              <a:t>为解决这一问题，国家及我省连续出台了相应的政策及规定。</a:t>
            </a:r>
            <a:endParaRPr sz="2000" b="1" dirty="0">
              <a:solidFill>
                <a:schemeClr val="tx1"/>
              </a:solidFill>
              <a:latin typeface="宋体" panose="02010600030101010101" pitchFamily="2" charset="-122"/>
              <a:ea typeface="宋体" panose="02010600030101010101" pitchFamily="2" charset="-122"/>
              <a:cs typeface="+mn-ea"/>
              <a:sym typeface="+mn-ea"/>
            </a:endParaRPr>
          </a:p>
          <a:p>
            <a:pPr fontAlgn="auto">
              <a:spcBef>
                <a:spcPts val="0"/>
              </a:spcBef>
              <a:spcAft>
                <a:spcPts val="0"/>
              </a:spcAft>
              <a:defRPr/>
            </a:pPr>
            <a:endParaRPr b="1" dirty="0">
              <a:solidFill>
                <a:schemeClr val="tx1"/>
              </a:solidFill>
              <a:latin typeface="宋体" panose="02010600030101010101" pitchFamily="2" charset="-122"/>
              <a:ea typeface="宋体" panose="02010600030101010101" pitchFamily="2" charset="-122"/>
              <a:cs typeface="+mn-ea"/>
              <a:sym typeface="+mn-ea"/>
            </a:endParaRPr>
          </a:p>
          <a:p>
            <a:pPr fontAlgn="auto">
              <a:spcBef>
                <a:spcPts val="0"/>
              </a:spcBef>
              <a:spcAft>
                <a:spcPts val="0"/>
              </a:spcAft>
              <a:defRPr/>
            </a:pPr>
            <a:endParaRPr b="1" dirty="0">
              <a:solidFill>
                <a:schemeClr val="tx1"/>
              </a:solidFill>
              <a:latin typeface="宋体" panose="02010600030101010101" pitchFamily="2" charset="-122"/>
              <a:ea typeface="宋体" panose="02010600030101010101" pitchFamily="2" charset="-122"/>
              <a:cs typeface="+mn-ea"/>
              <a:sym typeface="+mn-ea"/>
            </a:endParaRPr>
          </a:p>
        </p:txBody>
      </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42" name="组合 41"/>
          <p:cNvGrpSpPr/>
          <p:nvPr/>
        </p:nvGrpSpPr>
        <p:grpSpPr>
          <a:xfrm>
            <a:off x="1100655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3" name="椭圆 42"/>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5" name="组合 44"/>
          <p:cNvGrpSpPr/>
          <p:nvPr/>
        </p:nvGrpSpPr>
        <p:grpSpPr>
          <a:xfrm>
            <a:off x="10474296" y="5940561"/>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6" name="椭圆 45"/>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8" name="组合 47"/>
          <p:cNvGrpSpPr/>
          <p:nvPr/>
        </p:nvGrpSpPr>
        <p:grpSpPr>
          <a:xfrm>
            <a:off x="8779671" y="543683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9" name="椭圆 48"/>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1" name="组合 50"/>
          <p:cNvGrpSpPr/>
          <p:nvPr/>
        </p:nvGrpSpPr>
        <p:grpSpPr>
          <a:xfrm>
            <a:off x="9947666" y="616097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2" name="椭圆 51"/>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4" name="组合 53"/>
          <p:cNvGrpSpPr/>
          <p:nvPr/>
        </p:nvGrpSpPr>
        <p:grpSpPr>
          <a:xfrm>
            <a:off x="1041189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5" name="椭圆 5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7" name="组合 56"/>
          <p:cNvGrpSpPr/>
          <p:nvPr/>
        </p:nvGrpSpPr>
        <p:grpSpPr>
          <a:xfrm>
            <a:off x="1076649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8" name="椭圆 57"/>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11" name="图片 10" descr="高清版图标"/>
          <p:cNvPicPr>
            <a:picLocks noChangeAspect="1"/>
          </p:cNvPicPr>
          <p:nvPr/>
        </p:nvPicPr>
        <p:blipFill>
          <a:blip r:embed="rId2"/>
          <a:stretch>
            <a:fillRect/>
          </a:stretch>
        </p:blipFill>
        <p:spPr>
          <a:xfrm>
            <a:off x="0" y="22860"/>
            <a:ext cx="3898900" cy="1596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2" presetClass="entr" presetSubtype="6" fill="hold" nodeType="withEffect">
                                  <p:stCondLst>
                                    <p:cond delay="75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75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1+#ppt_w/2"/>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75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1+#ppt_w/2"/>
                                          </p:val>
                                        </p:tav>
                                        <p:tav tm="100000">
                                          <p:val>
                                            <p:strVal val="#ppt_x"/>
                                          </p:val>
                                        </p:tav>
                                      </p:tavLst>
                                    </p:anim>
                                    <p:anim calcmode="lin" valueType="num">
                                      <p:cBhvr additive="base">
                                        <p:cTn id="37" dur="500" fill="hold"/>
                                        <p:tgtEl>
                                          <p:spTgt spid="48"/>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75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1+#ppt_w/2"/>
                                          </p:val>
                                        </p:tav>
                                        <p:tav tm="100000">
                                          <p:val>
                                            <p:strVal val="#ppt_x"/>
                                          </p:val>
                                        </p:tav>
                                      </p:tavLst>
                                    </p:anim>
                                    <p:anim calcmode="lin" valueType="num">
                                      <p:cBhvr additive="base">
                                        <p:cTn id="41" dur="500" fill="hold"/>
                                        <p:tgtEl>
                                          <p:spTgt spid="51"/>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75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1+#ppt_w/2"/>
                                          </p:val>
                                        </p:tav>
                                        <p:tav tm="100000">
                                          <p:val>
                                            <p:strVal val="#ppt_x"/>
                                          </p:val>
                                        </p:tav>
                                      </p:tavLst>
                                    </p:anim>
                                    <p:anim calcmode="lin" valueType="num">
                                      <p:cBhvr additive="base">
                                        <p:cTn id="45" dur="500" fill="hold"/>
                                        <p:tgtEl>
                                          <p:spTgt spid="54"/>
                                        </p:tgtEl>
                                        <p:attrNameLst>
                                          <p:attrName>ppt_y</p:attrName>
                                        </p:attrNameLst>
                                      </p:cBhvr>
                                      <p:tavLst>
                                        <p:tav tm="0">
                                          <p:val>
                                            <p:strVal val="1+#ppt_h/2"/>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1+#ppt_w/2"/>
                                          </p:val>
                                        </p:tav>
                                        <p:tav tm="100000">
                                          <p:val>
                                            <p:strVal val="#ppt_x"/>
                                          </p:val>
                                        </p:tav>
                                      </p:tavLst>
                                    </p:anim>
                                    <p:anim calcmode="lin" valueType="num">
                                      <p:cBhvr additive="base">
                                        <p:cTn id="49" dur="500" fill="hold"/>
                                        <p:tgtEl>
                                          <p:spTgt spid="57"/>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7" grpId="0" bldLvl="0" animBg="1"/>
      <p:bldP spid="35" grpId="0" bldLvl="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377690" y="689610"/>
            <a:ext cx="3232785" cy="583565"/>
          </a:xfrm>
          <a:prstGeom prst="rect">
            <a:avLst/>
          </a:prstGeom>
          <a:noFill/>
        </p:spPr>
        <p:txBody>
          <a:bodyPr wrap="square" rtlCol="0">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相关政策文件</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21665" y="3568700"/>
            <a:ext cx="10512425" cy="438150"/>
            <a:chOff x="534438" y="3368953"/>
            <a:chExt cx="10944224" cy="438144"/>
          </a:xfrm>
          <a:solidFill>
            <a:schemeClr val="accent1">
              <a:lumMod val="75000"/>
            </a:schemeClr>
          </a:solidFill>
        </p:grpSpPr>
        <p:sp>
          <p:nvSpPr>
            <p:cNvPr id="13" name="矩形 1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4" name="组合 13"/>
            <p:cNvGrpSpPr/>
            <p:nvPr/>
          </p:nvGrpSpPr>
          <p:grpSpPr>
            <a:xfrm>
              <a:off x="534438" y="3368953"/>
              <a:ext cx="10944224" cy="438144"/>
              <a:chOff x="623889" y="3209929"/>
              <a:chExt cx="10944224" cy="438144"/>
            </a:xfrm>
            <a:grpFill/>
          </p:grpSpPr>
          <p:sp>
            <p:nvSpPr>
              <p:cNvPr id="19" name="矩形 18"/>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 name="矩形 19"/>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矩形 20"/>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矩形 21"/>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8" name="矩形 27"/>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 name="矩形 2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1" name="等腰三角形 3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33" name="组合 32"/>
          <p:cNvGrpSpPr/>
          <p:nvPr/>
        </p:nvGrpSpPr>
        <p:grpSpPr>
          <a:xfrm>
            <a:off x="1086485" y="3453765"/>
            <a:ext cx="711200" cy="675640"/>
            <a:chOff x="2329625" y="3093979"/>
            <a:chExt cx="658388" cy="676392"/>
          </a:xfrm>
          <a:solidFill>
            <a:srgbClr val="414455"/>
          </a:solidFill>
        </p:grpSpPr>
        <p:sp>
          <p:nvSpPr>
            <p:cNvPr id="34" name="六边形 33"/>
            <p:cNvSpPr/>
            <p:nvPr/>
          </p:nvSpPr>
          <p:spPr>
            <a:xfrm rot="5400000">
              <a:off x="2290824" y="3140627"/>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5" name="文本框 64"/>
            <p:cNvSpPr txBox="1"/>
            <p:nvPr/>
          </p:nvSpPr>
          <p:spPr>
            <a:xfrm>
              <a:off x="2329625" y="3216670"/>
              <a:ext cx="658388" cy="420202"/>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2016</a:t>
              </a:r>
              <a:r>
                <a:rPr lang="zh-CN" altLang="en-US" sz="1065" dirty="0">
                  <a:solidFill>
                    <a:schemeClr val="bg1"/>
                  </a:solidFill>
                  <a:latin typeface="微软雅黑" panose="020B0503020204020204" pitchFamily="34" charset="-122"/>
                  <a:ea typeface="微软雅黑" panose="020B0503020204020204" pitchFamily="34" charset="-122"/>
                </a:rPr>
                <a:t>年</a:t>
              </a:r>
              <a:r>
                <a:rPr lang="en-US" altLang="zh-CN" sz="1065" dirty="0">
                  <a:solidFill>
                    <a:schemeClr val="bg1"/>
                  </a:solidFill>
                  <a:latin typeface="微软雅黑" panose="020B0503020204020204" pitchFamily="34" charset="-122"/>
                  <a:ea typeface="微软雅黑" panose="020B0503020204020204" pitchFamily="34" charset="-122"/>
                </a:rPr>
                <a:t>1</a:t>
              </a:r>
              <a:r>
                <a:rPr lang="zh-CN" altLang="en-US" sz="1065" dirty="0">
                  <a:solidFill>
                    <a:schemeClr val="bg1"/>
                  </a:solidFill>
                  <a:latin typeface="微软雅黑" panose="020B0503020204020204" pitchFamily="34" charset="-122"/>
                  <a:ea typeface="微软雅黑" panose="020B0503020204020204" pitchFamily="34" charset="-122"/>
                </a:rPr>
                <a:t>月份</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706245" y="1771015"/>
            <a:ext cx="1691005" cy="1531620"/>
            <a:chOff x="1853741" y="1952625"/>
            <a:chExt cx="1413335" cy="876262"/>
          </a:xfrm>
          <a:solidFill>
            <a:schemeClr val="bg1">
              <a:lumMod val="85000"/>
            </a:schemeClr>
          </a:solidFill>
        </p:grpSpPr>
        <p:sp>
          <p:nvSpPr>
            <p:cNvPr id="37" name="矩形 3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262626"/>
                </a:solidFill>
              </a:endParaRPr>
            </a:p>
          </p:txBody>
        </p:sp>
        <p:sp>
          <p:nvSpPr>
            <p:cNvPr id="38" name="文本框 66"/>
            <p:cNvSpPr txBox="1"/>
            <p:nvPr/>
          </p:nvSpPr>
          <p:spPr>
            <a:xfrm>
              <a:off x="1853742" y="2041466"/>
              <a:ext cx="1413334" cy="697885"/>
            </a:xfrm>
            <a:prstGeom prst="rect">
              <a:avLst/>
            </a:prstGeom>
            <a:grpFill/>
          </p:spPr>
          <p:txBody>
            <a:bodyPr wrap="square" rtlCol="0">
              <a:spAutoFit/>
            </a:bodyPr>
            <a:lstStyle/>
            <a:p>
              <a:pPr algn="just"/>
              <a:r>
                <a:rPr lang="zh-CN" altLang="en-US" sz="1465" dirty="0">
                  <a:solidFill>
                    <a:srgbClr val="262626"/>
                  </a:solidFill>
                  <a:latin typeface="微软雅黑" panose="020B0503020204020204" pitchFamily="34" charset="-122"/>
                  <a:ea typeface="微软雅黑" panose="020B0503020204020204" pitchFamily="34" charset="-122"/>
                </a:rPr>
                <a:t>《国务院办公厅关于全面治理拖欠农民工工资问题的意见》（国办发〔2016〕1号）</a:t>
              </a:r>
              <a:endParaRPr lang="zh-CN" altLang="en-US" sz="1465" dirty="0">
                <a:solidFill>
                  <a:srgbClr val="262626"/>
                </a:solidFill>
                <a:latin typeface="微软雅黑" panose="020B0503020204020204" pitchFamily="34" charset="-122"/>
                <a:ea typeface="微软雅黑" panose="020B0503020204020204" pitchFamily="34" charset="-122"/>
              </a:endParaRPr>
            </a:p>
          </p:txBody>
        </p:sp>
      </p:grpSp>
      <p:cxnSp>
        <p:nvCxnSpPr>
          <p:cNvPr id="39" name="肘形连接符 38"/>
          <p:cNvCxnSpPr/>
          <p:nvPr/>
        </p:nvCxnSpPr>
        <p:spPr>
          <a:xfrm rot="5400000" flipH="1" flipV="1">
            <a:off x="1097519" y="2849448"/>
            <a:ext cx="962556" cy="29133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rot="5400000" flipH="1" flipV="1">
            <a:off x="5215213" y="2849450"/>
            <a:ext cx="962557" cy="29132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7548880" y="3418205"/>
            <a:ext cx="773430" cy="682625"/>
            <a:chOff x="1040920" y="3090803"/>
            <a:chExt cx="720080" cy="676392"/>
          </a:xfrm>
          <a:solidFill>
            <a:srgbClr val="414455"/>
          </a:solidFill>
        </p:grpSpPr>
        <p:sp>
          <p:nvSpPr>
            <p:cNvPr id="55" name="六边形 54"/>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56" name="文本框 86"/>
            <p:cNvSpPr txBox="1"/>
            <p:nvPr/>
          </p:nvSpPr>
          <p:spPr>
            <a:xfrm>
              <a:off x="1040920" y="3217655"/>
              <a:ext cx="720080" cy="415902"/>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2019</a:t>
              </a:r>
              <a:r>
                <a:rPr lang="zh-CN" altLang="en-US" sz="1065" dirty="0">
                  <a:solidFill>
                    <a:schemeClr val="bg1"/>
                  </a:solidFill>
                  <a:latin typeface="微软雅黑" panose="020B0503020204020204" pitchFamily="34" charset="-122"/>
                  <a:ea typeface="微软雅黑" panose="020B0503020204020204" pitchFamily="34" charset="-122"/>
                </a:rPr>
                <a:t>年</a:t>
              </a:r>
              <a:endParaRPr lang="zh-CN" altLang="en-US" sz="1065" dirty="0">
                <a:solidFill>
                  <a:schemeClr val="bg1"/>
                </a:solidFill>
                <a:latin typeface="微软雅黑" panose="020B0503020204020204" pitchFamily="34" charset="-122"/>
                <a:ea typeface="微软雅黑" panose="020B0503020204020204" pitchFamily="34" charset="-122"/>
              </a:endParaRPr>
            </a:p>
            <a:p>
              <a:pPr algn="ctr"/>
              <a:r>
                <a:rPr lang="en-US" altLang="zh-CN" sz="1065" dirty="0">
                  <a:solidFill>
                    <a:schemeClr val="bg1"/>
                  </a:solidFill>
                  <a:latin typeface="微软雅黑" panose="020B0503020204020204" pitchFamily="34" charset="-122"/>
                  <a:ea typeface="微软雅黑" panose="020B0503020204020204" pitchFamily="34" charset="-122"/>
                </a:rPr>
                <a:t>8</a:t>
              </a:r>
              <a:r>
                <a:rPr lang="zh-CN" altLang="en-US" sz="1065" dirty="0">
                  <a:solidFill>
                    <a:schemeClr val="bg1"/>
                  </a:solidFill>
                  <a:latin typeface="微软雅黑" panose="020B0503020204020204" pitchFamily="34" charset="-122"/>
                  <a:ea typeface="微软雅黑" panose="020B0503020204020204" pitchFamily="34" charset="-122"/>
                </a:rPr>
                <a:t>月份</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0283190" y="1771015"/>
            <a:ext cx="1532890" cy="1468120"/>
            <a:chOff x="1853741" y="1952625"/>
            <a:chExt cx="1413335" cy="876262"/>
          </a:xfrm>
          <a:solidFill>
            <a:schemeClr val="bg1">
              <a:lumMod val="85000"/>
            </a:schemeClr>
          </a:solidFill>
        </p:grpSpPr>
        <p:sp>
          <p:nvSpPr>
            <p:cNvPr id="58" name="矩形 5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rgbClr val="262626"/>
                </a:solidFill>
              </a:endParaRPr>
            </a:p>
          </p:txBody>
        </p:sp>
        <p:sp>
          <p:nvSpPr>
            <p:cNvPr id="59" name="文本框 89"/>
            <p:cNvSpPr txBox="1"/>
            <p:nvPr/>
          </p:nvSpPr>
          <p:spPr>
            <a:xfrm>
              <a:off x="1853742" y="2094140"/>
              <a:ext cx="1413334" cy="59314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65" dirty="0">
                  <a:solidFill>
                    <a:srgbClr val="262626"/>
                  </a:solidFill>
                </a:rPr>
                <a:t>《保障农民工工资支付条例》（国务院令第</a:t>
              </a:r>
              <a:r>
                <a:rPr lang="en-US" altLang="zh-CN" sz="1465" dirty="0">
                  <a:solidFill>
                    <a:srgbClr val="262626"/>
                  </a:solidFill>
                </a:rPr>
                <a:t>724</a:t>
              </a:r>
              <a:r>
                <a:rPr lang="zh-CN" altLang="en-US" sz="1465" dirty="0">
                  <a:solidFill>
                    <a:srgbClr val="262626"/>
                  </a:solidFill>
                </a:rPr>
                <a:t>号</a:t>
              </a:r>
              <a:r>
                <a:rPr lang="zh-CN" altLang="en-US" sz="1465" dirty="0">
                  <a:solidFill>
                    <a:srgbClr val="262626"/>
                  </a:solidFill>
                </a:rPr>
                <a:t>）</a:t>
              </a:r>
              <a:endParaRPr lang="zh-CN" altLang="en-US" sz="1465" dirty="0">
                <a:solidFill>
                  <a:srgbClr val="262626"/>
                </a:solidFill>
              </a:endParaRPr>
            </a:p>
          </p:txBody>
        </p:sp>
      </p:grpSp>
      <p:cxnSp>
        <p:nvCxnSpPr>
          <p:cNvPr id="67" name="肘形连接符 66"/>
          <p:cNvCxnSpPr>
            <a:stCxn id="69" idx="0"/>
            <a:endCxn id="72" idx="1"/>
          </p:cNvCxnSpPr>
          <p:nvPr/>
        </p:nvCxnSpPr>
        <p:spPr>
          <a:xfrm rot="5400000" flipV="1">
            <a:off x="3090228" y="4459923"/>
            <a:ext cx="989330" cy="37528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3021965" y="3476625"/>
            <a:ext cx="751205" cy="676275"/>
            <a:chOff x="1051400" y="3090803"/>
            <a:chExt cx="700989" cy="676392"/>
          </a:xfrm>
          <a:solidFill>
            <a:srgbClr val="414455"/>
          </a:solidFill>
        </p:grpSpPr>
        <p:sp>
          <p:nvSpPr>
            <p:cNvPr id="69" name="六边形 68"/>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0" name="文本框 101"/>
            <p:cNvSpPr txBox="1"/>
            <p:nvPr/>
          </p:nvSpPr>
          <p:spPr>
            <a:xfrm>
              <a:off x="1051400" y="3228966"/>
              <a:ext cx="700989" cy="41980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2017</a:t>
              </a:r>
              <a:r>
                <a:rPr lang="zh-CN" altLang="en-US" sz="1065" dirty="0">
                  <a:solidFill>
                    <a:schemeClr val="bg1"/>
                  </a:solidFill>
                  <a:latin typeface="微软雅黑" panose="020B0503020204020204" pitchFamily="34" charset="-122"/>
                  <a:ea typeface="微软雅黑" panose="020B0503020204020204" pitchFamily="34" charset="-122"/>
                </a:rPr>
                <a:t>年</a:t>
              </a:r>
              <a:endParaRPr lang="zh-CN" altLang="en-US" sz="1065" dirty="0">
                <a:solidFill>
                  <a:schemeClr val="bg1"/>
                </a:solidFill>
                <a:latin typeface="微软雅黑" panose="020B0503020204020204" pitchFamily="34" charset="-122"/>
                <a:ea typeface="微软雅黑" panose="020B0503020204020204" pitchFamily="34" charset="-122"/>
              </a:endParaRPr>
            </a:p>
            <a:p>
              <a:pPr algn="ctr"/>
              <a:r>
                <a:rPr lang="en-US" altLang="zh-CN" sz="1065" dirty="0">
                  <a:solidFill>
                    <a:schemeClr val="bg1"/>
                  </a:solidFill>
                  <a:latin typeface="微软雅黑" panose="020B0503020204020204" pitchFamily="34" charset="-122"/>
                  <a:ea typeface="微软雅黑" panose="020B0503020204020204" pitchFamily="34" charset="-122"/>
                </a:rPr>
                <a:t>2</a:t>
              </a:r>
              <a:r>
                <a:rPr lang="zh-CN" altLang="en-US" sz="1065" dirty="0">
                  <a:solidFill>
                    <a:schemeClr val="bg1"/>
                  </a:solidFill>
                  <a:latin typeface="微软雅黑" panose="020B0503020204020204" pitchFamily="34" charset="-122"/>
                  <a:ea typeface="微软雅黑" panose="020B0503020204020204" pitchFamily="34" charset="-122"/>
                </a:rPr>
                <a:t>月份</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sp>
        <p:nvSpPr>
          <p:cNvPr id="73" name="文本框 104"/>
          <p:cNvSpPr txBox="1"/>
          <p:nvPr/>
        </p:nvSpPr>
        <p:spPr>
          <a:xfrm>
            <a:off x="3773170" y="4531995"/>
            <a:ext cx="1699895" cy="1219835"/>
          </a:xfrm>
          <a:prstGeom prst="rect">
            <a:avLst/>
          </a:prstGeom>
          <a:solidFill>
            <a:schemeClr val="bg1">
              <a:lumMod val="8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65" dirty="0">
                <a:solidFill>
                  <a:srgbClr val="262626"/>
                </a:solidFill>
              </a:rPr>
              <a:t>《国务院办公厅关于促进建筑业持续健康发展的意见》（国办发〔2017〕19号）</a:t>
            </a:r>
            <a:endParaRPr lang="zh-CN" altLang="en-US" sz="1465" dirty="0">
              <a:solidFill>
                <a:srgbClr val="262626"/>
              </a:solidFill>
            </a:endParaRPr>
          </a:p>
        </p:txBody>
      </p:sp>
      <p:grpSp>
        <p:nvGrpSpPr>
          <p:cNvPr id="75" name="组合 74"/>
          <p:cNvGrpSpPr/>
          <p:nvPr/>
        </p:nvGrpSpPr>
        <p:grpSpPr>
          <a:xfrm>
            <a:off x="5199380" y="3421380"/>
            <a:ext cx="643255" cy="676275"/>
            <a:chOff x="110785" y="3229297"/>
            <a:chExt cx="583415" cy="676392"/>
          </a:xfrm>
          <a:solidFill>
            <a:srgbClr val="414455"/>
          </a:solidFill>
        </p:grpSpPr>
        <p:sp>
          <p:nvSpPr>
            <p:cNvPr id="76" name="六边形 75"/>
            <p:cNvSpPr/>
            <p:nvPr/>
          </p:nvSpPr>
          <p:spPr>
            <a:xfrm rot="5400000">
              <a:off x="64137" y="3275945"/>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7" name="文本框 108"/>
            <p:cNvSpPr txBox="1"/>
            <p:nvPr/>
          </p:nvSpPr>
          <p:spPr>
            <a:xfrm>
              <a:off x="110785" y="3374738"/>
              <a:ext cx="583415" cy="41980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2017</a:t>
              </a:r>
              <a:r>
                <a:rPr lang="zh-CN" altLang="en-US" sz="1065" dirty="0">
                  <a:solidFill>
                    <a:schemeClr val="bg1"/>
                  </a:solidFill>
                  <a:latin typeface="微软雅黑" panose="020B0503020204020204" pitchFamily="34" charset="-122"/>
                  <a:ea typeface="微软雅黑" panose="020B0503020204020204" pitchFamily="34" charset="-122"/>
                </a:rPr>
                <a:t>年</a:t>
              </a:r>
              <a:r>
                <a:rPr lang="en-US" altLang="zh-CN" sz="1065" dirty="0">
                  <a:solidFill>
                    <a:schemeClr val="bg1"/>
                  </a:solidFill>
                  <a:latin typeface="微软雅黑" panose="020B0503020204020204" pitchFamily="34" charset="-122"/>
                  <a:ea typeface="微软雅黑" panose="020B0503020204020204" pitchFamily="34" charset="-122"/>
                </a:rPr>
                <a:t>2</a:t>
              </a:r>
              <a:r>
                <a:rPr lang="zh-CN" altLang="en-US" sz="1065" dirty="0">
                  <a:solidFill>
                    <a:schemeClr val="bg1"/>
                  </a:solidFill>
                  <a:latin typeface="微软雅黑" panose="020B0503020204020204" pitchFamily="34" charset="-122"/>
                  <a:ea typeface="微软雅黑" panose="020B0503020204020204" pitchFamily="34" charset="-122"/>
                </a:rPr>
                <a:t>月份</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8126096" y="4314825"/>
            <a:ext cx="1518918" cy="1457960"/>
            <a:chOff x="1853151" y="1952625"/>
            <a:chExt cx="1413924" cy="876262"/>
          </a:xfrm>
          <a:solidFill>
            <a:schemeClr val="bg1">
              <a:lumMod val="85000"/>
            </a:schemeClr>
          </a:solidFill>
        </p:grpSpPr>
        <p:sp>
          <p:nvSpPr>
            <p:cNvPr id="79" name="矩形 7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srgbClr val="262626"/>
                </a:solidFill>
              </a:endParaRPr>
            </a:p>
          </p:txBody>
        </p:sp>
        <p:sp>
          <p:nvSpPr>
            <p:cNvPr id="80" name="文本框 111"/>
            <p:cNvSpPr txBox="1"/>
            <p:nvPr/>
          </p:nvSpPr>
          <p:spPr>
            <a:xfrm>
              <a:off x="1853151" y="2092138"/>
              <a:ext cx="1413334" cy="59727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65" dirty="0">
                  <a:solidFill>
                    <a:srgbClr val="262626"/>
                  </a:solidFill>
                </a:rPr>
                <a:t>《浙江省建设工程造价管理办法》（省政府令第378号）</a:t>
              </a:r>
              <a:endParaRPr lang="zh-CN" altLang="en-US" sz="1465" dirty="0">
                <a:solidFill>
                  <a:srgbClr val="262626"/>
                </a:solidFill>
              </a:endParaRPr>
            </a:p>
          </p:txBody>
        </p:sp>
      </p:grpSp>
      <p:grpSp>
        <p:nvGrpSpPr>
          <p:cNvPr id="81" name="组合 80"/>
          <p:cNvGrpSpPr/>
          <p:nvPr/>
        </p:nvGrpSpPr>
        <p:grpSpPr>
          <a:xfrm>
            <a:off x="9644380" y="3421380"/>
            <a:ext cx="798195" cy="731520"/>
            <a:chOff x="1053968" y="3090803"/>
            <a:chExt cx="695391" cy="676392"/>
          </a:xfrm>
          <a:solidFill>
            <a:srgbClr val="414455"/>
          </a:solidFill>
        </p:grpSpPr>
        <p:sp>
          <p:nvSpPr>
            <p:cNvPr id="82" name="六边形 81"/>
            <p:cNvSpPr/>
            <p:nvPr/>
          </p:nvSpPr>
          <p:spPr>
            <a:xfrm rot="5400000">
              <a:off x="1063108" y="3137451"/>
              <a:ext cx="676392" cy="583096"/>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3" name="文本框 114"/>
            <p:cNvSpPr txBox="1"/>
            <p:nvPr/>
          </p:nvSpPr>
          <p:spPr>
            <a:xfrm>
              <a:off x="1053968" y="3219095"/>
              <a:ext cx="695391" cy="388103"/>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2020</a:t>
              </a:r>
              <a:r>
                <a:rPr lang="zh-CN" altLang="en-US" sz="1065" dirty="0">
                  <a:solidFill>
                    <a:schemeClr val="bg1"/>
                  </a:solidFill>
                  <a:latin typeface="微软雅黑" panose="020B0503020204020204" pitchFamily="34" charset="-122"/>
                  <a:ea typeface="微软雅黑" panose="020B0503020204020204" pitchFamily="34" charset="-122"/>
                </a:rPr>
                <a:t>年</a:t>
              </a:r>
              <a:endParaRPr lang="zh-CN" altLang="en-US" sz="1065" dirty="0">
                <a:solidFill>
                  <a:schemeClr val="bg1"/>
                </a:solidFill>
                <a:latin typeface="微软雅黑" panose="020B0503020204020204" pitchFamily="34" charset="-122"/>
                <a:ea typeface="微软雅黑" panose="020B0503020204020204" pitchFamily="34" charset="-122"/>
              </a:endParaRPr>
            </a:p>
            <a:p>
              <a:pPr algn="ctr"/>
              <a:r>
                <a:rPr lang="en-US" altLang="zh-CN" sz="1065" dirty="0">
                  <a:solidFill>
                    <a:schemeClr val="bg1"/>
                  </a:solidFill>
                  <a:latin typeface="微软雅黑" panose="020B0503020204020204" pitchFamily="34" charset="-122"/>
                  <a:ea typeface="微软雅黑" panose="020B0503020204020204" pitchFamily="34" charset="-122"/>
                </a:rPr>
                <a:t>1</a:t>
              </a:r>
              <a:r>
                <a:rPr lang="zh-CN" altLang="en-US" sz="1065" dirty="0">
                  <a:solidFill>
                    <a:schemeClr val="bg1"/>
                  </a:solidFill>
                  <a:latin typeface="微软雅黑" panose="020B0503020204020204" pitchFamily="34" charset="-122"/>
                  <a:ea typeface="微软雅黑" panose="020B0503020204020204" pitchFamily="34" charset="-122"/>
                </a:rPr>
                <a:t>月份</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pic>
        <p:nvPicPr>
          <p:cNvPr id="2" name="图片 1" descr="高清版图标"/>
          <p:cNvPicPr>
            <a:picLocks noChangeAspect="1"/>
          </p:cNvPicPr>
          <p:nvPr/>
        </p:nvPicPr>
        <p:blipFill>
          <a:blip r:embed="rId1"/>
          <a:stretch>
            <a:fillRect/>
          </a:stretch>
        </p:blipFill>
        <p:spPr>
          <a:xfrm>
            <a:off x="0" y="22860"/>
            <a:ext cx="3898900" cy="1596390"/>
          </a:xfrm>
          <a:prstGeom prst="rect">
            <a:avLst/>
          </a:prstGeom>
        </p:spPr>
      </p:pic>
      <p:cxnSp>
        <p:nvCxnSpPr>
          <p:cNvPr id="3" name="肘形连接符 2"/>
          <p:cNvCxnSpPr/>
          <p:nvPr/>
        </p:nvCxnSpPr>
        <p:spPr>
          <a:xfrm rot="5400000" flipV="1">
            <a:off x="7523798" y="4360228"/>
            <a:ext cx="1104900" cy="344805"/>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4" name="肘形连接符 3"/>
          <p:cNvCxnSpPr/>
          <p:nvPr/>
        </p:nvCxnSpPr>
        <p:spPr>
          <a:xfrm rot="5400000" flipH="1" flipV="1">
            <a:off x="9694503" y="2826590"/>
            <a:ext cx="962557" cy="29132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26135" y="1430655"/>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p>
            <a:pPr algn="ctr"/>
            <a:endParaRPr kumimoji="1" lang="zh-CN" altLang="en-US" sz="3200"/>
          </a:p>
        </p:txBody>
      </p:sp>
      <p:sp>
        <p:nvSpPr>
          <p:cNvPr id="5" name="TextBox 7"/>
          <p:cNvSpPr>
            <a:spLocks noChangeArrowheads="1"/>
          </p:cNvSpPr>
          <p:nvPr/>
        </p:nvSpPr>
        <p:spPr bwMode="auto">
          <a:xfrm>
            <a:off x="1433195" y="5904865"/>
            <a:ext cx="8923020" cy="615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为有效解决</a:t>
            </a:r>
            <a:r>
              <a:rPr lang="en-US" altLang="zh-CN"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结算难</a:t>
            </a:r>
            <a:r>
              <a:rPr lang="en-US" altLang="zh-CN"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问题，从源头防治拖欠工程款和农民工工资，优化建筑市场环境，</a:t>
            </a: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根据上述文件精神，我省制定本《意见》。</a:t>
            </a:r>
            <a:endParaRPr lang="zh-CN" altLang="en-US" sz="20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文本框 104"/>
          <p:cNvSpPr txBox="1"/>
          <p:nvPr/>
        </p:nvSpPr>
        <p:spPr>
          <a:xfrm>
            <a:off x="5922645" y="1927225"/>
            <a:ext cx="1699895" cy="1445260"/>
          </a:xfrm>
          <a:prstGeom prst="rect">
            <a:avLst/>
          </a:prstGeom>
          <a:solidFill>
            <a:schemeClr val="bg1">
              <a:lumMod val="8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465" dirty="0">
                <a:solidFill>
                  <a:srgbClr val="262626"/>
                </a:solidFill>
              </a:rPr>
              <a:t>《浙江省人民政府办公厅关于全面治理拖欠农民工工资问题的实施意见》（浙政办发〔2017〕</a:t>
            </a:r>
            <a:r>
              <a:rPr lang="en-US" altLang="zh-CN" sz="1465" dirty="0">
                <a:solidFill>
                  <a:srgbClr val="262626"/>
                </a:solidFill>
              </a:rPr>
              <a:t>34</a:t>
            </a:r>
            <a:r>
              <a:rPr lang="zh-CN" altLang="en-US" sz="1465" dirty="0">
                <a:solidFill>
                  <a:srgbClr val="262626"/>
                </a:solidFill>
              </a:rPr>
              <a:t>号）</a:t>
            </a:r>
            <a:endParaRPr lang="zh-CN" altLang="en-US" sz="1465" dirty="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fill="hold"/>
                                        <p:tgtEl>
                                          <p:spTgt spid="73"/>
                                        </p:tgtEl>
                                        <p:attrNameLst>
                                          <p:attrName>ppt_x</p:attrName>
                                        </p:attrNameLst>
                                      </p:cBhvr>
                                      <p:tavLst>
                                        <p:tav tm="0">
                                          <p:val>
                                            <p:strVal val="0-#ppt_w/2"/>
                                          </p:val>
                                        </p:tav>
                                        <p:tav tm="100000">
                                          <p:val>
                                            <p:strVal val="#ppt_x"/>
                                          </p:val>
                                        </p:tav>
                                      </p:tavLst>
                                    </p:anim>
                                    <p:anim calcmode="lin" valueType="num">
                                      <p:cBhvr additive="base">
                                        <p:cTn id="32" dur="500" fill="hold"/>
                                        <p:tgtEl>
                                          <p:spTgt spid="73"/>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2" presetClass="entr" presetSubtype="1"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up)">
                                      <p:cBhvr>
                                        <p:cTn id="36" dur="500"/>
                                        <p:tgtEl>
                                          <p:spTgt spid="67"/>
                                        </p:tgtEl>
                                      </p:cBhvr>
                                    </p:animEffect>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4"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500"/>
                                        <p:tgtEl>
                                          <p:spTgt spid="3"/>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childTnLst>
                          </p:cTn>
                        </p:par>
                        <p:par>
                          <p:cTn id="66" fill="hold">
                            <p:stCondLst>
                              <p:cond delay="7500"/>
                            </p:stCondLst>
                            <p:childTnLst>
                              <p:par>
                                <p:cTn id="67" presetID="22" presetClass="entr" presetSubtype="4"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down)">
                                      <p:cBhvr>
                                        <p:cTn id="69" dur="500"/>
                                        <p:tgtEl>
                                          <p:spTgt spid="4"/>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childTnLst>
                                </p:cTn>
                              </p:par>
                            </p:childTnLst>
                          </p:cTn>
                        </p:par>
                        <p:par>
                          <p:cTn id="74" fill="hold">
                            <p:stCondLst>
                              <p:cond delay="8500"/>
                            </p:stCondLst>
                            <p:childTnLst>
                              <p:par>
                                <p:cTn id="75" presetID="26" presetClass="emph" presetSubtype="0" fill="hold" nodeType="afterEffect">
                                  <p:stCondLst>
                                    <p:cond delay="0"/>
                                  </p:stCondLst>
                                  <p:childTnLst>
                                    <p:animEffect transition="out" filter="fade">
                                      <p:cBhvr>
                                        <p:cTn id="76" dur="500" tmFilter="0, 0; .2, .5; .8, .5; 1, 0"/>
                                        <p:tgtEl>
                                          <p:spTgt spid="81"/>
                                        </p:tgtEl>
                                      </p:cBhvr>
                                    </p:animEffect>
                                    <p:animScale>
                                      <p:cBhvr>
                                        <p:cTn id="77" dur="250" autoRev="1" fill="hold"/>
                                        <p:tgtEl>
                                          <p:spTgt spid="81"/>
                                        </p:tgtEl>
                                      </p:cBhvr>
                                      <p:by x="105000" y="105000"/>
                                    </p:animScale>
                                  </p:childTnLst>
                                </p:cTn>
                              </p:par>
                              <p:par>
                                <p:cTn id="78" presetID="2" presetClass="entr" presetSubtype="8" fill="hold" grpId="0" nodeType="withEffect">
                                  <p:stCondLst>
                                    <p:cond delay="30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0-#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1000"/>
                                        <p:tgtEl>
                                          <p:spTgt spid="5"/>
                                        </p:tgtEl>
                                      </p:cBhvr>
                                    </p:animEffect>
                                    <p:anim calcmode="lin" valueType="num">
                                      <p:cBhvr>
                                        <p:cTn id="87" dur="1000" fill="hold"/>
                                        <p:tgtEl>
                                          <p:spTgt spid="5"/>
                                        </p:tgtEl>
                                        <p:attrNameLst>
                                          <p:attrName>ppt_x</p:attrName>
                                        </p:attrNameLst>
                                      </p:cBhvr>
                                      <p:tavLst>
                                        <p:tav tm="0">
                                          <p:val>
                                            <p:strVal val="#ppt_x"/>
                                          </p:val>
                                        </p:tav>
                                        <p:tav tm="100000">
                                          <p:val>
                                            <p:strVal val="#ppt_x"/>
                                          </p:val>
                                        </p:tav>
                                      </p:tavLst>
                                    </p:anim>
                                    <p:anim calcmode="lin" valueType="num">
                                      <p:cBhvr>
                                        <p:cTn id="8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bldLvl="0" animBg="1"/>
      <p:bldP spid="5" grpId="0" bldLvl="0" animBg="1"/>
      <p:bldP spid="73" grpId="0" animBg="1"/>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874953" y="2140228"/>
            <a:ext cx="8444000" cy="36833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394207" y="1250985"/>
            <a:ext cx="1728192" cy="1728192"/>
            <a:chOff x="1417067" y="908720"/>
            <a:chExt cx="1728192" cy="1728192"/>
          </a:xfrm>
        </p:grpSpPr>
        <p:grpSp>
          <p:nvGrpSpPr>
            <p:cNvPr id="4" name="组合 3"/>
            <p:cNvGrpSpPr/>
            <p:nvPr/>
          </p:nvGrpSpPr>
          <p:grpSpPr>
            <a:xfrm>
              <a:off x="1417067" y="908720"/>
              <a:ext cx="1728192" cy="1728192"/>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 name="椭圆 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7" name="TextBox 7"/>
            <p:cNvSpPr>
              <a:spLocks noChangeArrowheads="1"/>
            </p:cNvSpPr>
            <p:nvPr/>
          </p:nvSpPr>
          <p:spPr bwMode="auto">
            <a:xfrm>
              <a:off x="1489075" y="1340768"/>
              <a:ext cx="1487074" cy="83058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5400" b="1" dirty="0">
                  <a:solidFill>
                    <a:srgbClr val="0070C0"/>
                  </a:solidFill>
                  <a:latin typeface="Impact MT Std" pitchFamily="34" charset="0"/>
                  <a:ea typeface="微软雅黑" panose="020B0503020204020204" pitchFamily="34" charset="-122"/>
                  <a:sym typeface="微软雅黑" panose="020B0503020204020204" pitchFamily="34" charset="-122"/>
                </a:rPr>
                <a:t>3</a:t>
              </a:r>
              <a:endParaRPr lang="en-US" altLang="zh-CN" sz="5400" b="1" dirty="0">
                <a:solidFill>
                  <a:srgbClr val="0070C0"/>
                </a:solidFill>
                <a:latin typeface="Impact MT Std" pitchFamily="34" charset="0"/>
                <a:ea typeface="微软雅黑" panose="020B0503020204020204" pitchFamily="34" charset="-122"/>
                <a:sym typeface="微软雅黑" panose="020B0503020204020204" pitchFamily="34" charset="-122"/>
              </a:endParaRPr>
            </a:p>
          </p:txBody>
        </p:sp>
      </p:grpSp>
      <p:sp>
        <p:nvSpPr>
          <p:cNvPr id="27" name="TextBox 7"/>
          <p:cNvSpPr>
            <a:spLocks noChangeArrowheads="1"/>
          </p:cNvSpPr>
          <p:nvPr/>
        </p:nvSpPr>
        <p:spPr bwMode="auto">
          <a:xfrm>
            <a:off x="3649444" y="2487082"/>
            <a:ext cx="367240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条款说明</a:t>
            </a:r>
            <a:endParaRPr lang="zh-CN" altLang="en-US" sz="32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7"/>
          <p:cNvSpPr>
            <a:spLocks noChangeArrowheads="1"/>
          </p:cNvSpPr>
          <p:nvPr/>
        </p:nvSpPr>
        <p:spPr bwMode="auto">
          <a:xfrm>
            <a:off x="3775075" y="3148965"/>
            <a:ext cx="5304790" cy="2369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b="1" dirty="0">
                <a:solidFill>
                  <a:schemeClr val="tx1"/>
                </a:solidFill>
                <a:latin typeface="宋体" panose="02010600030101010101" pitchFamily="2" charset="-122"/>
                <a:ea typeface="宋体" panose="02010600030101010101" pitchFamily="2" charset="-122"/>
                <a:cs typeface="+mn-ea"/>
                <a:sym typeface="+mn-ea"/>
              </a:rPr>
              <a:t>  </a:t>
            </a:r>
            <a:endParaRPr lang="en-US" b="1" dirty="0">
              <a:solidFill>
                <a:schemeClr val="tx1"/>
              </a:solidFill>
              <a:latin typeface="宋体" panose="02010600030101010101" pitchFamily="2" charset="-122"/>
              <a:ea typeface="宋体" panose="02010600030101010101" pitchFamily="2" charset="-122"/>
              <a:cs typeface="+mn-ea"/>
              <a:sym typeface="+mn-ea"/>
            </a:endParaRPr>
          </a:p>
          <a:p>
            <a:pPr fontAlgn="auto">
              <a:spcBef>
                <a:spcPts val="0"/>
              </a:spcBef>
              <a:spcAft>
                <a:spcPts val="0"/>
              </a:spcAft>
              <a:defRPr/>
            </a:pPr>
            <a:r>
              <a:rPr lang="en-US" sz="2000" b="1" dirty="0">
                <a:solidFill>
                  <a:schemeClr val="tx1"/>
                </a:solidFill>
                <a:latin typeface="宋体" panose="02010600030101010101" pitchFamily="2" charset="-122"/>
                <a:ea typeface="宋体" panose="02010600030101010101" pitchFamily="2" charset="-122"/>
                <a:cs typeface="+mn-ea"/>
                <a:sym typeface="+mn-ea"/>
              </a:rPr>
              <a:t>  </a:t>
            </a:r>
            <a:r>
              <a:rPr sz="2000" b="1" dirty="0">
                <a:solidFill>
                  <a:schemeClr val="tx1"/>
                </a:solidFill>
                <a:latin typeface="楷体" panose="02010609060101010101" charset="-122"/>
                <a:ea typeface="楷体" panose="02010609060101010101" charset="-122"/>
                <a:cs typeface="+mn-ea"/>
                <a:sym typeface="+mn-ea"/>
              </a:rPr>
              <a:t>《意见》共分十六条，主要包括施工过程结算定义、适用范围、施工过程结算周期划分、施工过程结算程序、施工过程结算支付及责任、施工过程结算价款支付、施工过程结算监管等内容。</a:t>
            </a:r>
            <a:endParaRPr sz="2000" b="1" dirty="0">
              <a:solidFill>
                <a:schemeClr val="tx1"/>
              </a:solidFill>
              <a:latin typeface="宋体" panose="02010600030101010101" pitchFamily="2" charset="-122"/>
              <a:ea typeface="宋体" panose="02010600030101010101" pitchFamily="2" charset="-122"/>
              <a:cs typeface="+mn-ea"/>
              <a:sym typeface="+mn-ea"/>
            </a:endParaRPr>
          </a:p>
          <a:p>
            <a:pPr fontAlgn="auto">
              <a:spcBef>
                <a:spcPts val="0"/>
              </a:spcBef>
              <a:spcAft>
                <a:spcPts val="0"/>
              </a:spcAft>
              <a:defRPr/>
            </a:pPr>
            <a:endParaRPr b="1" dirty="0">
              <a:solidFill>
                <a:schemeClr val="tx1"/>
              </a:solidFill>
              <a:latin typeface="宋体" panose="02010600030101010101" pitchFamily="2" charset="-122"/>
              <a:ea typeface="宋体" panose="02010600030101010101" pitchFamily="2" charset="-122"/>
              <a:cs typeface="+mn-ea"/>
              <a:sym typeface="+mn-ea"/>
            </a:endParaRPr>
          </a:p>
          <a:p>
            <a:pPr fontAlgn="auto">
              <a:spcBef>
                <a:spcPts val="0"/>
              </a:spcBef>
              <a:spcAft>
                <a:spcPts val="0"/>
              </a:spcAft>
              <a:defRPr/>
            </a:pPr>
            <a:endParaRPr b="1" dirty="0">
              <a:solidFill>
                <a:schemeClr val="tx1"/>
              </a:solidFill>
              <a:latin typeface="宋体" panose="02010600030101010101" pitchFamily="2" charset="-122"/>
              <a:ea typeface="宋体" panose="02010600030101010101" pitchFamily="2" charset="-122"/>
              <a:cs typeface="+mn-ea"/>
              <a:sym typeface="+mn-ea"/>
            </a:endParaRPr>
          </a:p>
        </p:txBody>
      </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42" name="组合 41"/>
          <p:cNvGrpSpPr/>
          <p:nvPr/>
        </p:nvGrpSpPr>
        <p:grpSpPr>
          <a:xfrm>
            <a:off x="11006550" y="520051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3" name="椭圆 42"/>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5" name="组合 44"/>
          <p:cNvGrpSpPr/>
          <p:nvPr/>
        </p:nvGrpSpPr>
        <p:grpSpPr>
          <a:xfrm>
            <a:off x="10474296" y="5940561"/>
            <a:ext cx="360040" cy="36004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6" name="椭圆 45"/>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8" name="组合 47"/>
          <p:cNvGrpSpPr/>
          <p:nvPr/>
        </p:nvGrpSpPr>
        <p:grpSpPr>
          <a:xfrm>
            <a:off x="8779671" y="5436830"/>
            <a:ext cx="946294" cy="946294"/>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49" name="椭圆 48"/>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1" name="组合 50"/>
          <p:cNvGrpSpPr/>
          <p:nvPr/>
        </p:nvGrpSpPr>
        <p:grpSpPr>
          <a:xfrm>
            <a:off x="9947666" y="6160974"/>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2" name="椭圆 51"/>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4" name="组合 53"/>
          <p:cNvGrpSpPr/>
          <p:nvPr/>
        </p:nvGrpSpPr>
        <p:grpSpPr>
          <a:xfrm>
            <a:off x="10411895" y="4226928"/>
            <a:ext cx="720080" cy="720080"/>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5" name="椭圆 54"/>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7" name="组合 56"/>
          <p:cNvGrpSpPr/>
          <p:nvPr/>
        </p:nvGrpSpPr>
        <p:grpSpPr>
          <a:xfrm>
            <a:off x="10766491" y="5040912"/>
            <a:ext cx="222188" cy="222188"/>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8" name="椭圆 57"/>
            <p:cNvSpPr/>
            <p:nvPr/>
          </p:nvSpPr>
          <p:spPr>
            <a:xfrm>
              <a:off x="3724323" y="1908536"/>
              <a:ext cx="1329153" cy="1329153"/>
            </a:xfrm>
            <a:prstGeom prst="ellipse">
              <a:avLst/>
            </a:prstGeom>
            <a:solidFill>
              <a:srgbClr val="0070C0"/>
            </a:solidFill>
            <a:ln w="28575">
              <a:solidFill>
                <a:srgbClr val="0070C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11" name="图片 10" descr="高清版图标"/>
          <p:cNvPicPr>
            <a:picLocks noChangeAspect="1"/>
          </p:cNvPicPr>
          <p:nvPr/>
        </p:nvPicPr>
        <p:blipFill>
          <a:blip r:embed="rId2"/>
          <a:stretch>
            <a:fillRect/>
          </a:stretch>
        </p:blipFill>
        <p:spPr>
          <a:xfrm>
            <a:off x="0" y="22860"/>
            <a:ext cx="3898900" cy="1596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2" presetClass="entr" presetSubtype="6" fill="hold" nodeType="withEffect">
                                  <p:stCondLst>
                                    <p:cond delay="75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75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1+#ppt_w/2"/>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75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1+#ppt_w/2"/>
                                          </p:val>
                                        </p:tav>
                                        <p:tav tm="100000">
                                          <p:val>
                                            <p:strVal val="#ppt_x"/>
                                          </p:val>
                                        </p:tav>
                                      </p:tavLst>
                                    </p:anim>
                                    <p:anim calcmode="lin" valueType="num">
                                      <p:cBhvr additive="base">
                                        <p:cTn id="37" dur="500" fill="hold"/>
                                        <p:tgtEl>
                                          <p:spTgt spid="48"/>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75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1+#ppt_w/2"/>
                                          </p:val>
                                        </p:tav>
                                        <p:tav tm="100000">
                                          <p:val>
                                            <p:strVal val="#ppt_x"/>
                                          </p:val>
                                        </p:tav>
                                      </p:tavLst>
                                    </p:anim>
                                    <p:anim calcmode="lin" valueType="num">
                                      <p:cBhvr additive="base">
                                        <p:cTn id="41" dur="500" fill="hold"/>
                                        <p:tgtEl>
                                          <p:spTgt spid="51"/>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75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1+#ppt_w/2"/>
                                          </p:val>
                                        </p:tav>
                                        <p:tav tm="100000">
                                          <p:val>
                                            <p:strVal val="#ppt_x"/>
                                          </p:val>
                                        </p:tav>
                                      </p:tavLst>
                                    </p:anim>
                                    <p:anim calcmode="lin" valueType="num">
                                      <p:cBhvr additive="base">
                                        <p:cTn id="45" dur="500" fill="hold"/>
                                        <p:tgtEl>
                                          <p:spTgt spid="54"/>
                                        </p:tgtEl>
                                        <p:attrNameLst>
                                          <p:attrName>ppt_y</p:attrName>
                                        </p:attrNameLst>
                                      </p:cBhvr>
                                      <p:tavLst>
                                        <p:tav tm="0">
                                          <p:val>
                                            <p:strVal val="1+#ppt_h/2"/>
                                          </p:val>
                                        </p:tav>
                                        <p:tav tm="100000">
                                          <p:val>
                                            <p:strVal val="#ppt_y"/>
                                          </p:val>
                                        </p:tav>
                                      </p:tavLst>
                                    </p:anim>
                                  </p:childTnLst>
                                </p:cTn>
                              </p:par>
                              <p:par>
                                <p:cTn id="46" presetID="2" presetClass="entr" presetSubtype="6" fill="hold" nodeType="withEffect">
                                  <p:stCondLst>
                                    <p:cond delay="75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1+#ppt_w/2"/>
                                          </p:val>
                                        </p:tav>
                                        <p:tav tm="100000">
                                          <p:val>
                                            <p:strVal val="#ppt_x"/>
                                          </p:val>
                                        </p:tav>
                                      </p:tavLst>
                                    </p:anim>
                                    <p:anim calcmode="lin" valueType="num">
                                      <p:cBhvr additive="base">
                                        <p:cTn id="49" dur="500" fill="hold"/>
                                        <p:tgtEl>
                                          <p:spTgt spid="57"/>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7" grpId="0" bldLvl="0" animBg="1"/>
      <p:bldP spid="35" grpId="0" bldLvl="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1691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施工过程结算也称施工分段结算，是指发承包双方在建设工程施工过程中，不改变现行工程进度款支付方式，把工程竣工结算分解到施工合同约定的形象节点之中，分段对质量合格的已完成工程进行价款结算的活动。</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814830" y="3803650"/>
            <a:ext cx="8350885" cy="1691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本条款</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明</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确施工过程结算的定义。</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施工过程结算改变了以往要等工程完全竣工后才能进行结算的传统做法。推行施工过程结算，其实质是将竣工结算的编制和审核工作提前，在过程结算中及时确定结算价款，有利于化解结算纠纷。</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1015365" y="2199005"/>
            <a:ext cx="675005"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一、</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13"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891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本意见适用于本省行政区域内能够实行分段即时结算的新开工房屋建筑和市政基础设施工程。</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3" name="文本框 12"/>
          <p:cNvSpPr txBox="1"/>
          <p:nvPr/>
        </p:nvSpPr>
        <p:spPr>
          <a:xfrm>
            <a:off x="1814830" y="3803650"/>
            <a:ext cx="8350885" cy="20916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本条款明确施工过程结算的适用范围。</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r>
              <a:rPr 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《意见》鼓励符合要求的工程项目推行施工过程结算。对</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已开工工程</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确需施行施工过程结算的，可由建设单位和施工单位协商</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签订补充协议</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，完善相关施工过程结算的内容和手续。</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a:lnSpc>
                <a:spcPct val="130000"/>
              </a:lnSpc>
              <a:defRPr/>
            </a:pP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1015365" y="2199005"/>
            <a:ext cx="675005"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二、</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13"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28515" y="820420"/>
            <a:ext cx="2264410" cy="583565"/>
          </a:xfrm>
          <a:prstGeom prst="rect">
            <a:avLst/>
          </a:prstGeom>
          <a:noFill/>
        </p:spPr>
        <p:txBody>
          <a:bodyPr wrap="square" rtlCol="0">
            <a:spAutoFit/>
          </a:bodyPr>
          <a:lstStyle>
            <a:defPPr>
              <a:defRPr lang="zh-CN"/>
            </a:defPPr>
            <a:lvl1pPr>
              <a:defRPr sz="2800" b="1">
                <a:solidFill>
                  <a:srgbClr val="0070C0"/>
                </a:solidFill>
                <a:latin typeface="微软雅黑" panose="020B0503020204020204" pitchFamily="34" charset="-122"/>
                <a:ea typeface="微软雅黑" panose="020B0503020204020204" pitchFamily="34" charset="-122"/>
              </a:defRPr>
            </a:lvl1pPr>
          </a:lstStyle>
          <a:p>
            <a:r>
              <a:rPr lang="en-US" altLang="zh-CN" sz="2800" dirty="0"/>
              <a:t>  </a:t>
            </a:r>
            <a:r>
              <a:rPr lang="zh-CN" altLang="en-US" sz="3200" dirty="0"/>
              <a:t>条款说明</a:t>
            </a:r>
            <a:endParaRPr lang="zh-CN" altLang="en-US" sz="3200" dirty="0"/>
          </a:p>
        </p:txBody>
      </p:sp>
      <p:sp>
        <p:nvSpPr>
          <p:cNvPr id="18" name="矩形 17"/>
          <p:cNvSpPr/>
          <p:nvPr/>
        </p:nvSpPr>
        <p:spPr>
          <a:xfrm>
            <a:off x="612140" y="1541780"/>
            <a:ext cx="10515600" cy="77470"/>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7" name="文本框 26"/>
          <p:cNvSpPr txBox="1"/>
          <p:nvPr/>
        </p:nvSpPr>
        <p:spPr>
          <a:xfrm>
            <a:off x="1690370" y="2112010"/>
            <a:ext cx="8350885" cy="28917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0000"/>
              </a:lnSpc>
              <a:defRPr/>
            </a:pPr>
            <a:r>
              <a:rPr lang="en-US" sz="2000" b="1" dirty="0">
                <a:solidFill>
                  <a:schemeClr val="tx1">
                    <a:lumMod val="75000"/>
                    <a:lumOff val="25000"/>
                  </a:schemeClr>
                </a:solidFill>
                <a:latin typeface="楷体" panose="02010609060101010101" charset="-122"/>
                <a:ea typeface="楷体" panose="02010609060101010101" charset="-122"/>
              </a:rPr>
              <a:t>  </a:t>
            </a:r>
            <a:r>
              <a:rPr sz="2000" b="1" dirty="0">
                <a:solidFill>
                  <a:schemeClr val="tx1">
                    <a:lumMod val="75000"/>
                    <a:lumOff val="25000"/>
                  </a:schemeClr>
                </a:solidFill>
                <a:latin typeface="楷体" panose="02010609060101010101" charset="-122"/>
                <a:ea typeface="楷体" panose="02010609060101010101" charset="-122"/>
              </a:rPr>
              <a:t>省住房和城乡建设厅负责全省工程施工过程结算活动的监督管理；</a:t>
            </a:r>
            <a:r>
              <a:rPr lang="zh-CN" sz="2000" b="1" dirty="0">
                <a:solidFill>
                  <a:schemeClr val="tx1">
                    <a:lumMod val="75000"/>
                    <a:lumOff val="25000"/>
                  </a:schemeClr>
                </a:solidFill>
                <a:latin typeface="楷体" panose="02010609060101010101" charset="-122"/>
                <a:ea typeface="楷体" panose="02010609060101010101" charset="-122"/>
              </a:rPr>
              <a:t>设区</a:t>
            </a:r>
            <a:r>
              <a:rPr sz="2000" b="1" dirty="0">
                <a:solidFill>
                  <a:schemeClr val="tx1">
                    <a:lumMod val="75000"/>
                    <a:lumOff val="25000"/>
                  </a:schemeClr>
                </a:solidFill>
                <a:latin typeface="楷体" panose="02010609060101010101" charset="-122"/>
                <a:ea typeface="楷体" panose="02010609060101010101" charset="-122"/>
              </a:rPr>
              <a:t>市、县（市、区）住房和城乡建设主管部门负责本行政区域范围内工程施工过程结算活动的监督管理。</a:t>
            </a:r>
            <a:endParaRPr sz="2000" b="1" dirty="0">
              <a:solidFill>
                <a:schemeClr val="tx1">
                  <a:lumMod val="75000"/>
                  <a:lumOff val="25000"/>
                </a:schemeClr>
              </a:solidFill>
              <a:latin typeface="楷体" panose="02010609060101010101" charset="-122"/>
              <a:ea typeface="楷体" panose="02010609060101010101" charset="-122"/>
            </a:endParaRPr>
          </a:p>
          <a:p>
            <a:pPr defTabSz="1219200">
              <a:lnSpc>
                <a:spcPct val="130000"/>
              </a:lnSpc>
              <a:defRPr/>
            </a:pPr>
            <a:r>
              <a:rPr sz="2000" b="1" dirty="0">
                <a:solidFill>
                  <a:schemeClr val="tx1">
                    <a:lumMod val="75000"/>
                    <a:lumOff val="25000"/>
                  </a:schemeClr>
                </a:solidFill>
                <a:latin typeface="楷体" panose="02010609060101010101" charset="-122"/>
                <a:ea typeface="楷体" panose="02010609060101010101" charset="-122"/>
              </a:rPr>
              <a:t>  省发展改革委、省财政厅按照相关法律法规履行全省政府投资工程施工过程结算活动的相应监督管理职责；</a:t>
            </a:r>
            <a:r>
              <a:rPr lang="zh-CN" sz="2000" b="1" dirty="0">
                <a:solidFill>
                  <a:schemeClr val="tx1">
                    <a:lumMod val="75000"/>
                    <a:lumOff val="25000"/>
                  </a:schemeClr>
                </a:solidFill>
                <a:latin typeface="楷体" panose="02010609060101010101" charset="-122"/>
                <a:ea typeface="楷体" panose="02010609060101010101" charset="-122"/>
                <a:sym typeface="+mn-ea"/>
              </a:rPr>
              <a:t>设区</a:t>
            </a:r>
            <a:r>
              <a:rPr sz="2000" b="1" dirty="0">
                <a:solidFill>
                  <a:schemeClr val="tx1">
                    <a:lumMod val="75000"/>
                    <a:lumOff val="25000"/>
                  </a:schemeClr>
                </a:solidFill>
                <a:latin typeface="楷体" panose="02010609060101010101" charset="-122"/>
                <a:ea typeface="楷体" panose="02010609060101010101" charset="-122"/>
              </a:rPr>
              <a:t>市、县（市、区）发展改革、财政主管部门按职责权限，履行本行政区域范围内政府投资工程施工过程结算活动的相应监督管理职责。</a:t>
            </a:r>
            <a:endParaRPr sz="2000" b="1" dirty="0">
              <a:solidFill>
                <a:schemeClr val="tx1">
                  <a:lumMod val="75000"/>
                  <a:lumOff val="25000"/>
                </a:schemeClr>
              </a:solidFill>
              <a:latin typeface="楷体" panose="02010609060101010101" charset="-122"/>
              <a:ea typeface="楷体" panose="02010609060101010101" charset="-122"/>
            </a:endParaRPr>
          </a:p>
        </p:txBody>
      </p:sp>
      <p:pic>
        <p:nvPicPr>
          <p:cNvPr id="12" name="图片 11" descr="高清版图标"/>
          <p:cNvPicPr>
            <a:picLocks noChangeAspect="1"/>
          </p:cNvPicPr>
          <p:nvPr>
            <p:custDataLst>
              <p:tags r:id="rId1"/>
            </p:custDataLst>
          </p:nvPr>
        </p:nvPicPr>
        <p:blipFill>
          <a:blip r:embed="rId2"/>
          <a:stretch>
            <a:fillRect/>
          </a:stretch>
        </p:blipFill>
        <p:spPr>
          <a:xfrm>
            <a:off x="0" y="22860"/>
            <a:ext cx="3898900" cy="1596390"/>
          </a:xfrm>
          <a:prstGeom prst="rect">
            <a:avLst/>
          </a:prstGeom>
        </p:spPr>
      </p:pic>
      <p:sp>
        <p:nvSpPr>
          <p:cNvPr id="16" name="椭圆 15"/>
          <p:cNvSpPr/>
          <p:nvPr/>
        </p:nvSpPr>
        <p:spPr>
          <a:xfrm>
            <a:off x="783841" y="1961089"/>
            <a:ext cx="907027"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200" dirty="0">
              <a:latin typeface="楷体" panose="02010609060101010101" charset="-122"/>
              <a:ea typeface="楷体" panose="02010609060101010101" charset="-122"/>
            </a:endParaRPr>
          </a:p>
        </p:txBody>
      </p:sp>
      <p:sp>
        <p:nvSpPr>
          <p:cNvPr id="38" name="TextBox 7"/>
          <p:cNvSpPr>
            <a:spLocks noChangeArrowheads="1"/>
          </p:cNvSpPr>
          <p:nvPr/>
        </p:nvSpPr>
        <p:spPr bwMode="auto">
          <a:xfrm>
            <a:off x="1015365" y="2199005"/>
            <a:ext cx="675005" cy="43053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spcBef>
                <a:spcPts val="0"/>
              </a:spcBef>
              <a:spcAft>
                <a:spcPts val="0"/>
              </a:spcAft>
              <a:defRPr/>
            </a:pPr>
            <a:r>
              <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rPr>
              <a:t>三、</a:t>
            </a:r>
            <a:endParaRPr lang="zh-CN" altLang="en-US" sz="2800" b="1" dirty="0">
              <a:solidFill>
                <a:srgbClr val="FFFFFF"/>
              </a:solidFill>
              <a:latin typeface="楷体" panose="02010609060101010101" charset="-122"/>
              <a:ea typeface="楷体" panose="02010609060101010101"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16" grpId="0" bldLvl="0" animBg="1"/>
      <p:bldP spid="27" grpId="0"/>
    </p:bldLst>
  </p:timing>
</p:sld>
</file>

<file path=ppt/tags/tag1.xml><?xml version="1.0" encoding="utf-8"?>
<p:tagLst xmlns:p="http://schemas.openxmlformats.org/presentationml/2006/main">
  <p:tag name="REFSHAPE" val="717589660"/>
  <p:tag name="KSO_WM_UNIT_PLACING_PICTURE_USER_VIEWPORT" val="{&quot;height&quot;:2514,&quot;width&quot;:6140}"/>
</p:tagLst>
</file>

<file path=ppt/tags/tag10.xml><?xml version="1.0" encoding="utf-8"?>
<p:tagLst xmlns:p="http://schemas.openxmlformats.org/presentationml/2006/main">
  <p:tag name="REFSHAPE" val="717589660"/>
  <p:tag name="KSO_WM_UNIT_PLACING_PICTURE_USER_VIEWPORT" val="{&quot;height&quot;:2514,&quot;width&quot;:6140}"/>
</p:tagLst>
</file>

<file path=ppt/tags/tag11.xml><?xml version="1.0" encoding="utf-8"?>
<p:tagLst xmlns:p="http://schemas.openxmlformats.org/presentationml/2006/main">
  <p:tag name="REFSHAPE" val="717589660"/>
  <p:tag name="KSO_WM_UNIT_PLACING_PICTURE_USER_VIEWPORT" val="{&quot;height&quot;:2514,&quot;width&quot;:6140}"/>
</p:tagLst>
</file>

<file path=ppt/tags/tag12.xml><?xml version="1.0" encoding="utf-8"?>
<p:tagLst xmlns:p="http://schemas.openxmlformats.org/presentationml/2006/main">
  <p:tag name="REFSHAPE" val="717589660"/>
  <p:tag name="KSO_WM_UNIT_PLACING_PICTURE_USER_VIEWPORT" val="{&quot;height&quot;:2514,&quot;width&quot;:6140}"/>
</p:tagLst>
</file>

<file path=ppt/tags/tag13.xml><?xml version="1.0" encoding="utf-8"?>
<p:tagLst xmlns:p="http://schemas.openxmlformats.org/presentationml/2006/main">
  <p:tag name="REFSHAPE" val="717589660"/>
  <p:tag name="KSO_WM_UNIT_PLACING_PICTURE_USER_VIEWPORT" val="{&quot;height&quot;:2514,&quot;width&quot;:6140}"/>
</p:tagLst>
</file>

<file path=ppt/tags/tag14.xml><?xml version="1.0" encoding="utf-8"?>
<p:tagLst xmlns:p="http://schemas.openxmlformats.org/presentationml/2006/main">
  <p:tag name="REFSHAPE" val="717589660"/>
  <p:tag name="KSO_WM_UNIT_PLACING_PICTURE_USER_VIEWPORT" val="{&quot;height&quot;:2514,&quot;width&quot;:6140}"/>
</p:tagLst>
</file>

<file path=ppt/tags/tag15.xml><?xml version="1.0" encoding="utf-8"?>
<p:tagLst xmlns:p="http://schemas.openxmlformats.org/presentationml/2006/main">
  <p:tag name="REFSHAPE" val="717589660"/>
  <p:tag name="KSO_WM_UNIT_PLACING_PICTURE_USER_VIEWPORT" val="{&quot;height&quot;:2514,&quot;width&quot;:6140}"/>
</p:tagLst>
</file>

<file path=ppt/tags/tag16.xml><?xml version="1.0" encoding="utf-8"?>
<p:tagLst xmlns:p="http://schemas.openxmlformats.org/presentationml/2006/main">
  <p:tag name="REFSHAPE" val="717589660"/>
  <p:tag name="KSO_WM_UNIT_PLACING_PICTURE_USER_VIEWPORT" val="{&quot;height&quot;:2514,&quot;width&quot;:6140}"/>
</p:tagLst>
</file>

<file path=ppt/tags/tag17.xml><?xml version="1.0" encoding="utf-8"?>
<p:tagLst xmlns:p="http://schemas.openxmlformats.org/presentationml/2006/main">
  <p:tag name="REFSHAPE" val="717589660"/>
  <p:tag name="KSO_WM_UNIT_PLACING_PICTURE_USER_VIEWPORT" val="{&quot;height&quot;:2514,&quot;width&quot;:6140}"/>
</p:tagLst>
</file>

<file path=ppt/tags/tag18.xml><?xml version="1.0" encoding="utf-8"?>
<p:tagLst xmlns:p="http://schemas.openxmlformats.org/presentationml/2006/main">
  <p:tag name="ISPRING_RESOURCE_PATHS_HASH_PRESENTER" val="cc1ec6b4c8718ec3729fa4977e1f43f60734446"/>
</p:tagLst>
</file>

<file path=ppt/tags/tag2.xml><?xml version="1.0" encoding="utf-8"?>
<p:tagLst xmlns:p="http://schemas.openxmlformats.org/presentationml/2006/main">
  <p:tag name="REFSHAPE" val="717589660"/>
  <p:tag name="KSO_WM_UNIT_PLACING_PICTURE_USER_VIEWPORT" val="{&quot;height&quot;:2514,&quot;width&quot;:6140}"/>
</p:tagLst>
</file>

<file path=ppt/tags/tag3.xml><?xml version="1.0" encoding="utf-8"?>
<p:tagLst xmlns:p="http://schemas.openxmlformats.org/presentationml/2006/main">
  <p:tag name="REFSHAPE" val="717589660"/>
  <p:tag name="KSO_WM_UNIT_PLACING_PICTURE_USER_VIEWPORT" val="{&quot;height&quot;:2514,&quot;width&quot;:6140}"/>
</p:tagLst>
</file>

<file path=ppt/tags/tag4.xml><?xml version="1.0" encoding="utf-8"?>
<p:tagLst xmlns:p="http://schemas.openxmlformats.org/presentationml/2006/main">
  <p:tag name="REFSHAPE" val="717589660"/>
  <p:tag name="KSO_WM_UNIT_PLACING_PICTURE_USER_VIEWPORT" val="{&quot;height&quot;:2514,&quot;width&quot;:6140}"/>
</p:tagLst>
</file>

<file path=ppt/tags/tag5.xml><?xml version="1.0" encoding="utf-8"?>
<p:tagLst xmlns:p="http://schemas.openxmlformats.org/presentationml/2006/main">
  <p:tag name="REFSHAPE" val="717589660"/>
  <p:tag name="KSO_WM_UNIT_PLACING_PICTURE_USER_VIEWPORT" val="{&quot;height&quot;:2514,&quot;width&quot;:6140}"/>
</p:tagLst>
</file>

<file path=ppt/tags/tag6.xml><?xml version="1.0" encoding="utf-8"?>
<p:tagLst xmlns:p="http://schemas.openxmlformats.org/presentationml/2006/main">
  <p:tag name="REFSHAPE" val="717589660"/>
  <p:tag name="KSO_WM_UNIT_PLACING_PICTURE_USER_VIEWPORT" val="{&quot;height&quot;:2514,&quot;width&quot;:6140}"/>
</p:tagLst>
</file>

<file path=ppt/tags/tag7.xml><?xml version="1.0" encoding="utf-8"?>
<p:tagLst xmlns:p="http://schemas.openxmlformats.org/presentationml/2006/main">
  <p:tag name="REFSHAPE" val="717589660"/>
  <p:tag name="KSO_WM_UNIT_PLACING_PICTURE_USER_VIEWPORT" val="{&quot;height&quot;:2514,&quot;width&quot;:6140}"/>
</p:tagLst>
</file>

<file path=ppt/tags/tag8.xml><?xml version="1.0" encoding="utf-8"?>
<p:tagLst xmlns:p="http://schemas.openxmlformats.org/presentationml/2006/main">
  <p:tag name="REFSHAPE" val="717589660"/>
  <p:tag name="KSO_WM_UNIT_PLACING_PICTURE_USER_VIEWPORT" val="{&quot;height&quot;:2514,&quot;width&quot;:6140}"/>
</p:tagLst>
</file>

<file path=ppt/tags/tag9.xml><?xml version="1.0" encoding="utf-8"?>
<p:tagLst xmlns:p="http://schemas.openxmlformats.org/presentationml/2006/main">
  <p:tag name="REFSHAPE" val="717589660"/>
  <p:tag name="KSO_WM_UNIT_PLACING_PICTURE_USER_VIEWPORT" val="{&quot;height&quot;:2514,&quot;width&quot;:614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4089</Words>
  <Application>WPS 演示</Application>
  <PresentationFormat>自定义</PresentationFormat>
  <Paragraphs>227</Paragraphs>
  <Slides>24</Slides>
  <Notes>32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新宋体</vt:lpstr>
      <vt:lpstr>微软雅黑</vt:lpstr>
      <vt:lpstr>Impact MT Std</vt:lpstr>
      <vt:lpstr>楷体</vt:lpstr>
      <vt:lpstr>Calibri</vt:lpstr>
      <vt:lpstr>Arial Unicode MS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Administrator</cp:lastModifiedBy>
  <cp:revision>342</cp:revision>
  <dcterms:created xsi:type="dcterms:W3CDTF">2015-12-21T02:26:00Z</dcterms:created>
  <dcterms:modified xsi:type="dcterms:W3CDTF">2021-05-12T08:35:00Z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D610136F756A41C596E15D1BAFCF9E6B</vt:lpwstr>
  </property>
</Properties>
</file>