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2"/>
  </p:handoutMasterIdLst>
  <p:sldIdLst>
    <p:sldId id="336" r:id="rId3"/>
    <p:sldId id="315" r:id="rId5"/>
    <p:sldId id="1364" r:id="rId6"/>
    <p:sldId id="1381" r:id="rId7"/>
    <p:sldId id="1385" r:id="rId8"/>
    <p:sldId id="1387" r:id="rId9"/>
    <p:sldId id="1388" r:id="rId10"/>
    <p:sldId id="1386" r:id="rId11"/>
    <p:sldId id="775" r:id="rId12"/>
    <p:sldId id="1389" r:id="rId13"/>
    <p:sldId id="1391" r:id="rId14"/>
    <p:sldId id="1382" r:id="rId15"/>
    <p:sldId id="1366" r:id="rId16"/>
    <p:sldId id="1365" r:id="rId17"/>
    <p:sldId id="1368" r:id="rId18"/>
    <p:sldId id="1369" r:id="rId19"/>
    <p:sldId id="1371" r:id="rId20"/>
    <p:sldId id="1392" r:id="rId21"/>
    <p:sldId id="1407" r:id="rId22"/>
    <p:sldId id="1373" r:id="rId23"/>
    <p:sldId id="1374" r:id="rId24"/>
    <p:sldId id="1375" r:id="rId25"/>
    <p:sldId id="1380" r:id="rId26"/>
    <p:sldId id="1393" r:id="rId27"/>
    <p:sldId id="1409" r:id="rId28"/>
    <p:sldId id="1395" r:id="rId29"/>
    <p:sldId id="1410" r:id="rId30"/>
    <p:sldId id="1411" r:id="rId31"/>
  </p:sldIdLst>
  <p:sldSz cx="12192000" cy="6858000"/>
  <p:notesSz cx="9144000" cy="6858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284"/>
    <a:srgbClr val="26453D"/>
    <a:srgbClr val="2A5A64"/>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68" autoAdjust="0"/>
    <p:restoredTop sz="94660"/>
  </p:normalViewPr>
  <p:slideViewPr>
    <p:cSldViewPr snapToGrid="0">
      <p:cViewPr varScale="1">
        <p:scale>
          <a:sx n="187" d="100"/>
          <a:sy n="187" d="100"/>
        </p:scale>
        <p:origin x="-536" y="-112"/>
      </p:cViewPr>
      <p:guideLst>
        <p:guide orient="horz" pos="21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handoutMaster" Target="handoutMasters/handoutMaster1.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600"/>
            </a:lvl1pPr>
          </a:lstStyle>
          <a:p>
            <a:endParaRPr lang="zh-CN" altLang="en-US"/>
          </a:p>
        </p:txBody>
      </p:sp>
      <p:sp>
        <p:nvSpPr>
          <p:cNvPr id="3" name="日期占位符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600"/>
            </a:lvl1pPr>
          </a:lstStyle>
          <a:p>
            <a:fld id="{9F32C6FA-7F0C-4D95-8D77-F0E4E0CA2C5A}" type="datetimeFigureOut">
              <a:rPr lang="zh-CN" altLang="en-US" smtClean="0"/>
            </a:fld>
            <a:endParaRPr lang="zh-CN" altLang="en-US"/>
          </a:p>
        </p:txBody>
      </p:sp>
      <p:sp>
        <p:nvSpPr>
          <p:cNvPr id="4" name="页脚占位符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600"/>
            </a:lvl1pPr>
          </a:lstStyle>
          <a:p>
            <a:endParaRPr lang="zh-CN" altLang="en-US"/>
          </a:p>
        </p:txBody>
      </p:sp>
      <p:sp>
        <p:nvSpPr>
          <p:cNvPr id="5" name="灯片编号占位符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600"/>
            </a:lvl1pPr>
          </a:lstStyle>
          <a:p>
            <a:fld id="{6F4F6CB4-D71A-4414-95AC-9E64A9C7CFB2}"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41FC4E3D-E65C-497A-B09D-5687F6CC6E3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521A215D-A2D4-4453-8E84-806BA5DA5589}"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幻灯片图像占位符 1"/>
          <p:cNvSpPr>
            <a:spLocks noGrp="1" noRot="1" noChangeAspect="1" noTextEdit="1"/>
          </p:cNvSpPr>
          <p:nvPr>
            <p:ph type="sldImg"/>
          </p:nvPr>
        </p:nvSpPr>
        <p:spPr>
          <a:ln>
            <a:solidFill>
              <a:srgbClr val="000000"/>
            </a:solidFill>
            <a:miter/>
          </a:ln>
        </p:spPr>
      </p:sp>
      <p:sp>
        <p:nvSpPr>
          <p:cNvPr id="4098" name="备注占位符 2"/>
          <p:cNvSpPr>
            <a:spLocks noGrp="1"/>
          </p:cNvSpPr>
          <p:nvPr>
            <p:ph type="body"/>
          </p:nvPr>
        </p:nvSpPr>
        <p:spPr>
          <a:noFill/>
          <a:ln>
            <a:noFill/>
          </a:ln>
        </p:spPr>
        <p:txBody>
          <a:bodyPr wrap="square" lIns="91440" tIns="45720" rIns="91440" bIns="45720" anchor="t"/>
          <a:lstStyle/>
          <a:p>
            <a:pPr lvl="0" eaLnBrk="1" hangingPunct="1"/>
            <a:endParaRPr lang="zh-CN" altLang="en-US" dirty="0"/>
          </a:p>
        </p:txBody>
      </p:sp>
      <p:sp>
        <p:nvSpPr>
          <p:cNvPr id="4099" name="灯片编号占位符 3"/>
          <p:cNvSpPr txBox="1">
            <a:spLocks noGrp="1"/>
          </p:cNvSpPr>
          <p:nvPr>
            <p:ph type="sldNum" sz="quarter"/>
          </p:nvPr>
        </p:nvSpPr>
        <p:spPr>
          <a:xfrm>
            <a:off x="5179484" y="6513910"/>
            <a:ext cx="3962400" cy="344090"/>
          </a:xfrm>
          <a:prstGeom prst="rect">
            <a:avLst/>
          </a:prstGeom>
          <a:noFill/>
          <a:ln w="9525">
            <a:noFill/>
          </a:ln>
        </p:spPr>
        <p:txBody>
          <a:bodyPr wrap="square" lIns="91440" tIns="45720" rIns="91440" bIns="45720" anchor="b"/>
          <a:lstStyle/>
          <a:p>
            <a:pPr lvl="0" indent="0" algn="r" eaLnBrk="1" hangingPunct="1">
              <a:buFont typeface="Arial" panose="020B0604020202090204" pitchFamily="34" charset="0"/>
              <a:buChar char="•"/>
            </a:pPr>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幻灯片图像占位符 1"/>
          <p:cNvSpPr>
            <a:spLocks noGrp="1" noRot="1" noChangeAspect="1" noTextEdit="1"/>
          </p:cNvSpPr>
          <p:nvPr>
            <p:ph type="sldImg"/>
          </p:nvPr>
        </p:nvSpPr>
        <p:spPr>
          <a:xfrm>
            <a:off x="4381500" y="385763"/>
            <a:ext cx="3429000" cy="1928812"/>
          </a:xfrm>
          <a:ln>
            <a:solidFill>
              <a:srgbClr val="000000">
                <a:alpha val="100000"/>
              </a:srgbClr>
            </a:solidFill>
            <a:miter lim="800000"/>
          </a:ln>
        </p:spPr>
      </p:sp>
      <p:sp>
        <p:nvSpPr>
          <p:cNvPr id="81922" name="备注占位符 2"/>
          <p:cNvSpPr>
            <a:spLocks noGrp="1"/>
          </p:cNvSpPr>
          <p:nvPr>
            <p:ph type="body"/>
          </p:nvPr>
        </p:nvSpPr>
        <p:spPr>
          <a:noFill/>
          <a:ln>
            <a:noFill/>
          </a:ln>
        </p:spPr>
        <p:txBody>
          <a:bodyPr wrap="square" lIns="91440" tIns="45720" rIns="91440" bIns="45720" anchor="t"/>
          <a:lstStyle/>
          <a:p>
            <a:pPr lvl="0" eaLnBrk="1" hangingPunct="1"/>
            <a:endParaRPr lang="zh-CN" altLang="en-US" dirty="0"/>
          </a:p>
        </p:txBody>
      </p:sp>
      <p:sp>
        <p:nvSpPr>
          <p:cNvPr id="81923" name="灯片编号占位符 3"/>
          <p:cNvSpPr txBox="1">
            <a:spLocks noGrp="1"/>
          </p:cNvSpPr>
          <p:nvPr>
            <p:ph type="sldNum" sz="quarter"/>
          </p:nvPr>
        </p:nvSpPr>
        <p:spPr>
          <a:xfrm>
            <a:off x="5179484" y="6513910"/>
            <a:ext cx="3962400" cy="34409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19293022-16FD-43FC-B5CD-AA1DDF253D8C}"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0700DF41-C316-45E7-BB50-39F257819CBB}"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2A4CE52-0F80-4F65-9920-A9862AB2C223}"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FB7AC35B-F539-4283-BEEC-EDF22DBA9F28}"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6F1B7BD9-81C0-47F4-A36D-B351CBD647FD}"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98151379-F70C-4468-ACB9-DC4D5F137C03}"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F75BA06-F9D5-47F8-B6C2-70F8FA67A907}" type="datetime1">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4EC3DE84-8BD2-4E17-B0F4-515B4C748773}" type="datetime1">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B2F978E-A406-4856-BAE1-39F97F989C01}" type="datetime1">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53C7E0C1-BCEE-4079-86F3-00DCD0E570E4}"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45A459E3-C943-4D35-984D-8E954C20FF79}"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A0D3CB-737D-463C-8973-079346F3451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91D05-4F12-49D2-B4CB-527D9B784141}" type="datetime1">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0D3CB-737D-463C-8973-079346F3451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7.xml"/><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图片 1"/>
          <p:cNvPicPr>
            <a:picLocks noChangeAspect="1"/>
          </p:cNvPicPr>
          <p:nvPr/>
        </p:nvPicPr>
        <p:blipFill>
          <a:blip r:embed="rId1"/>
          <a:stretch>
            <a:fillRect/>
          </a:stretch>
        </p:blipFill>
        <p:spPr>
          <a:xfrm>
            <a:off x="0" y="-15875"/>
            <a:ext cx="12192000" cy="6858000"/>
          </a:xfrm>
          <a:prstGeom prst="rect">
            <a:avLst/>
          </a:prstGeom>
          <a:noFill/>
          <a:ln w="9525">
            <a:noFill/>
          </a:ln>
        </p:spPr>
      </p:pic>
      <p:sp>
        <p:nvSpPr>
          <p:cNvPr id="3075" name="矩形 3"/>
          <p:cNvSpPr/>
          <p:nvPr/>
        </p:nvSpPr>
        <p:spPr>
          <a:xfrm>
            <a:off x="0" y="-14287"/>
            <a:ext cx="12192000" cy="1390650"/>
          </a:xfrm>
          <a:prstGeom prst="rect">
            <a:avLst/>
          </a:prstGeom>
          <a:solidFill>
            <a:schemeClr val="bg1"/>
          </a:solidFill>
          <a:ln w="9525">
            <a:noFill/>
          </a:ln>
        </p:spPr>
        <p:txBody>
          <a:bodyPr anchor="t"/>
          <a:lstStyle/>
          <a:p>
            <a:pPr>
              <a:buFont typeface="Arial" panose="020B0604020202090204" pitchFamily="34" charset="0"/>
              <a:buNone/>
            </a:pPr>
            <a:endParaRPr lang="zh-CN" altLang="en-US" dirty="0">
              <a:latin typeface="Arial" panose="020B0604020202090204" pitchFamily="34" charset="0"/>
              <a:ea typeface="宋体" panose="02010600030101010101" pitchFamily="2" charset="-122"/>
            </a:endParaRPr>
          </a:p>
        </p:txBody>
      </p:sp>
      <p:sp>
        <p:nvSpPr>
          <p:cNvPr id="3076" name="矩形 33"/>
          <p:cNvSpPr/>
          <p:nvPr/>
        </p:nvSpPr>
        <p:spPr>
          <a:xfrm>
            <a:off x="0" y="5451475"/>
            <a:ext cx="12192000" cy="1390650"/>
          </a:xfrm>
          <a:prstGeom prst="rect">
            <a:avLst/>
          </a:prstGeom>
          <a:solidFill>
            <a:schemeClr val="bg1"/>
          </a:solidFill>
          <a:ln w="9525">
            <a:noFill/>
          </a:ln>
        </p:spPr>
        <p:txBody>
          <a:bodyPr anchor="t"/>
          <a:lstStyle/>
          <a:p>
            <a:pPr algn="ctr"/>
            <a:endParaRPr lang="en-US" altLang="zh-CN" sz="1400" dirty="0">
              <a:solidFill>
                <a:srgbClr val="003366"/>
              </a:solidFill>
              <a:latin typeface="Arial" panose="020B0604020202090204" pitchFamily="34" charset="0"/>
              <a:ea typeface="宋体" panose="02010600030101010101" pitchFamily="2" charset="-122"/>
            </a:endParaRPr>
          </a:p>
        </p:txBody>
      </p:sp>
      <p:sp>
        <p:nvSpPr>
          <p:cNvPr id="26633" name="TextBox 51">
            <a:hlinkClick r:id="" action="ppaction://hlinkshowjump?jump=nextslide"/>
          </p:cNvPr>
          <p:cNvSpPr txBox="1">
            <a:spLocks noChangeArrowheads="1"/>
          </p:cNvSpPr>
          <p:nvPr/>
        </p:nvSpPr>
        <p:spPr bwMode="auto">
          <a:xfrm>
            <a:off x="0" y="4000500"/>
            <a:ext cx="12192000" cy="536575"/>
          </a:xfrm>
          <a:prstGeom prst="rect">
            <a:avLst/>
          </a:prstGeom>
          <a:noFill/>
          <a:ln>
            <a:noFill/>
          </a:ln>
        </p:spPr>
        <p:txBody>
          <a:bodyPr>
            <a:spAutoFit/>
          </a:bodyPr>
          <a:lstStyle>
            <a:lvl1pPr eaLnBrk="0" hangingPunct="0">
              <a:defRPr>
                <a:solidFill>
                  <a:schemeClr val="tx1"/>
                </a:solidFill>
                <a:latin typeface="Arial" panose="020B0604020202090204" pitchFamily="34" charset="0"/>
                <a:ea typeface="宋体" panose="02010600030101010101" pitchFamily="2" charset="-122"/>
              </a:defRPr>
            </a:lvl1pPr>
            <a:lvl2pPr marL="742950" indent="-285750" eaLnBrk="0" hangingPunct="0">
              <a:defRPr>
                <a:solidFill>
                  <a:schemeClr val="tx1"/>
                </a:solidFill>
                <a:latin typeface="Arial" panose="020B0604020202090204" pitchFamily="34" charset="0"/>
                <a:ea typeface="宋体" panose="02010600030101010101" pitchFamily="2" charset="-122"/>
              </a:defRPr>
            </a:lvl2pPr>
            <a:lvl3pPr marL="1143000" indent="-228600" eaLnBrk="0" hangingPunct="0">
              <a:defRPr>
                <a:solidFill>
                  <a:schemeClr val="tx1"/>
                </a:solidFill>
                <a:latin typeface="Arial" panose="020B0604020202090204" pitchFamily="34" charset="0"/>
                <a:ea typeface="宋体" panose="02010600030101010101" pitchFamily="2" charset="-122"/>
              </a:defRPr>
            </a:lvl3pPr>
            <a:lvl4pPr marL="1600200" indent="-228600" eaLnBrk="0" hangingPunct="0">
              <a:defRPr>
                <a:solidFill>
                  <a:schemeClr val="tx1"/>
                </a:solidFill>
                <a:latin typeface="Arial" panose="020B0604020202090204" pitchFamily="34" charset="0"/>
                <a:ea typeface="宋体" panose="02010600030101010101" pitchFamily="2" charset="-122"/>
              </a:defRPr>
            </a:lvl4pPr>
            <a:lvl5pPr marL="2057400" indent="-228600" eaLnBrk="0" hangingPunct="0">
              <a:defRPr>
                <a:solidFill>
                  <a:schemeClr val="tx1"/>
                </a:solidFill>
                <a:latin typeface="Arial" panose="020B060402020209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90204" pitchFamily="34" charset="0"/>
              <a:defRPr>
                <a:solidFill>
                  <a:schemeClr val="tx1"/>
                </a:solidFill>
                <a:latin typeface="Arial" panose="020B060402020209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90204" pitchFamily="34" charset="0"/>
              <a:defRPr>
                <a:solidFill>
                  <a:schemeClr val="tx1"/>
                </a:solidFill>
                <a:latin typeface="Arial" panose="020B060402020209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90204" pitchFamily="34" charset="0"/>
              <a:defRPr>
                <a:solidFill>
                  <a:schemeClr val="tx1"/>
                </a:solidFill>
                <a:latin typeface="Arial" panose="020B060402020209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90204" pitchFamily="34" charset="0"/>
              <a:defRPr>
                <a:solidFill>
                  <a:schemeClr val="tx1"/>
                </a:solidFill>
                <a:latin typeface="Arial" panose="020B060402020209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90204" pitchFamily="34" charset="0"/>
              <a:buNone/>
              <a:defRPr/>
            </a:pPr>
            <a:endParaRPr kumimoji="0" lang="zh-CN" altLang="en-US" sz="2880" b="1" i="0" u="none" strike="noStrike" kern="1200" cap="none" spc="0" normalizeH="0" baseline="0" noProof="0" dirty="0">
              <a:ln>
                <a:noFill/>
              </a:ln>
              <a:solidFill>
                <a:srgbClr val="FDFDFD"/>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1031" name="矩形 31"/>
          <p:cNvSpPr>
            <a:spLocks noChangeArrowheads="1"/>
          </p:cNvSpPr>
          <p:nvPr/>
        </p:nvSpPr>
        <p:spPr bwMode="auto">
          <a:xfrm>
            <a:off x="0" y="1277938"/>
            <a:ext cx="12192000" cy="127000"/>
          </a:xfrm>
          <a:prstGeom prst="rect">
            <a:avLst/>
          </a:prstGeom>
          <a:solidFill>
            <a:schemeClr val="accent6"/>
          </a:solidFill>
          <a:ln>
            <a:noFill/>
          </a:ln>
        </p:spPr>
        <p:txBody>
          <a:bodyPr/>
          <a:lstStyle>
            <a:lvl1pPr eaLnBrk="0" hangingPunct="0">
              <a:defRPr>
                <a:solidFill>
                  <a:schemeClr val="tx1"/>
                </a:solidFill>
                <a:latin typeface="Calibri" panose="020F0702030404030204" pitchFamily="34" charset="0"/>
                <a:ea typeface="宋体" panose="02010600030101010101" pitchFamily="2" charset="-122"/>
              </a:defRPr>
            </a:lvl1pPr>
            <a:lvl2pPr marL="742950" indent="-285750" eaLnBrk="0" hangingPunct="0">
              <a:defRPr>
                <a:solidFill>
                  <a:schemeClr val="tx1"/>
                </a:solidFill>
                <a:latin typeface="Calibri" panose="020F0702030404030204" pitchFamily="34" charset="0"/>
                <a:ea typeface="宋体" panose="02010600030101010101" pitchFamily="2" charset="-122"/>
              </a:defRPr>
            </a:lvl2pPr>
            <a:lvl3pPr marL="1143000" indent="-228600" eaLnBrk="0" hangingPunct="0">
              <a:defRPr>
                <a:solidFill>
                  <a:schemeClr val="tx1"/>
                </a:solidFill>
                <a:latin typeface="Calibri" panose="020F0702030404030204" pitchFamily="34" charset="0"/>
                <a:ea typeface="宋体" panose="02010600030101010101" pitchFamily="2" charset="-122"/>
              </a:defRPr>
            </a:lvl3pPr>
            <a:lvl4pPr marL="1600200" indent="-228600" eaLnBrk="0" hangingPunct="0">
              <a:defRPr>
                <a:solidFill>
                  <a:schemeClr val="tx1"/>
                </a:solidFill>
                <a:latin typeface="Calibri" panose="020F0702030404030204" pitchFamily="34" charset="0"/>
                <a:ea typeface="宋体" panose="02010600030101010101" pitchFamily="2" charset="-122"/>
              </a:defRPr>
            </a:lvl4pPr>
            <a:lvl5pPr marL="2057400" indent="-228600" eaLnBrk="0" hangingPunct="0">
              <a:defRPr>
                <a:solidFill>
                  <a:schemeClr val="tx1"/>
                </a:solidFill>
                <a:latin typeface="Calibri" panose="020F07020304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90204" pitchFamily="34" charset="0"/>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90204" pitchFamily="34" charset="0"/>
              <a:ea typeface="宋体" panose="02010600030101010101" pitchFamily="2" charset="-122"/>
              <a:cs typeface="+mn-cs"/>
            </a:endParaRPr>
          </a:p>
        </p:txBody>
      </p:sp>
      <p:sp>
        <p:nvSpPr>
          <p:cNvPr id="1032" name="矩形 35"/>
          <p:cNvSpPr>
            <a:spLocks noChangeArrowheads="1"/>
          </p:cNvSpPr>
          <p:nvPr/>
        </p:nvSpPr>
        <p:spPr bwMode="auto">
          <a:xfrm>
            <a:off x="0" y="5356225"/>
            <a:ext cx="12192000" cy="127000"/>
          </a:xfrm>
          <a:prstGeom prst="rect">
            <a:avLst/>
          </a:prstGeom>
          <a:solidFill>
            <a:schemeClr val="accent6"/>
          </a:solidFill>
          <a:ln>
            <a:noFill/>
          </a:ln>
        </p:spPr>
        <p:txBody>
          <a:bodyPr/>
          <a:lstStyle>
            <a:lvl1pPr eaLnBrk="0" hangingPunct="0">
              <a:defRPr>
                <a:solidFill>
                  <a:schemeClr val="tx1"/>
                </a:solidFill>
                <a:latin typeface="Calibri" panose="020F0702030404030204" pitchFamily="34" charset="0"/>
                <a:ea typeface="宋体" panose="02010600030101010101" pitchFamily="2" charset="-122"/>
              </a:defRPr>
            </a:lvl1pPr>
            <a:lvl2pPr marL="742950" indent="-285750" eaLnBrk="0" hangingPunct="0">
              <a:defRPr>
                <a:solidFill>
                  <a:schemeClr val="tx1"/>
                </a:solidFill>
                <a:latin typeface="Calibri" panose="020F0702030404030204" pitchFamily="34" charset="0"/>
                <a:ea typeface="宋体" panose="02010600030101010101" pitchFamily="2" charset="-122"/>
              </a:defRPr>
            </a:lvl2pPr>
            <a:lvl3pPr marL="1143000" indent="-228600" eaLnBrk="0" hangingPunct="0">
              <a:defRPr>
                <a:solidFill>
                  <a:schemeClr val="tx1"/>
                </a:solidFill>
                <a:latin typeface="Calibri" panose="020F0702030404030204" pitchFamily="34" charset="0"/>
                <a:ea typeface="宋体" panose="02010600030101010101" pitchFamily="2" charset="-122"/>
              </a:defRPr>
            </a:lvl3pPr>
            <a:lvl4pPr marL="1600200" indent="-228600" eaLnBrk="0" hangingPunct="0">
              <a:defRPr>
                <a:solidFill>
                  <a:schemeClr val="tx1"/>
                </a:solidFill>
                <a:latin typeface="Calibri" panose="020F0702030404030204" pitchFamily="34" charset="0"/>
                <a:ea typeface="宋体" panose="02010600030101010101" pitchFamily="2" charset="-122"/>
              </a:defRPr>
            </a:lvl4pPr>
            <a:lvl5pPr marL="2057400" indent="-228600" eaLnBrk="0" hangingPunct="0">
              <a:defRPr>
                <a:solidFill>
                  <a:schemeClr val="tx1"/>
                </a:solidFill>
                <a:latin typeface="Calibri" panose="020F07020304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90204" pitchFamily="34" charset="0"/>
              <a:defRPr>
                <a:solidFill>
                  <a:schemeClr val="tx1"/>
                </a:solidFill>
                <a:latin typeface="Calibri" panose="020F07020304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90204" pitchFamily="34" charset="0"/>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90204" pitchFamily="34" charset="0"/>
              <a:ea typeface="宋体" panose="02010600030101010101" pitchFamily="2" charset="-122"/>
              <a:cs typeface="+mn-cs"/>
            </a:endParaRPr>
          </a:p>
        </p:txBody>
      </p:sp>
      <p:sp>
        <p:nvSpPr>
          <p:cNvPr id="3080" name="TextBox 1"/>
          <p:cNvSpPr txBox="1"/>
          <p:nvPr/>
        </p:nvSpPr>
        <p:spPr>
          <a:xfrm>
            <a:off x="0" y="2062163"/>
            <a:ext cx="12192000" cy="922020"/>
          </a:xfrm>
          <a:prstGeom prst="rect">
            <a:avLst/>
          </a:prstGeom>
          <a:noFill/>
          <a:ln w="9525">
            <a:noFill/>
          </a:ln>
        </p:spPr>
        <p:txBody>
          <a:bodyPr anchor="t">
            <a:spAutoFit/>
          </a:bodyPr>
          <a:lstStyle/>
          <a:p>
            <a:pPr algn="ctr">
              <a:buFont typeface="Arial" panose="020B0604020202090204" pitchFamily="34" charset="0"/>
              <a:buNone/>
            </a:pPr>
            <a:r>
              <a:rPr lang="en-US" altLang="en-US" sz="5400" dirty="0">
                <a:solidFill>
                  <a:schemeClr val="bg1"/>
                </a:solidFill>
                <a:latin typeface="Calibri" panose="020F0702030404030204" pitchFamily="34" charset="0"/>
                <a:ea typeface="宋体" panose="02010600030101010101" pitchFamily="2" charset="-122"/>
              </a:rPr>
              <a:t> </a:t>
            </a:r>
            <a:r>
              <a:rPr lang="zh-CN" altLang="en-US" sz="3200" b="1" dirty="0" smtClean="0">
                <a:solidFill>
                  <a:schemeClr val="bg1"/>
                </a:solidFill>
                <a:latin typeface="Heiti SC Medium" panose="02000000000000000000" charset="-122"/>
                <a:ea typeface="Heiti SC Medium" panose="02000000000000000000" charset="-122"/>
              </a:rPr>
              <a:t>过程结算和竣工结算纠纷处理及案例分析</a:t>
            </a:r>
            <a:r>
              <a:rPr lang="en-US" altLang="zh-CN" sz="3200" b="1" dirty="0" smtClean="0">
                <a:solidFill>
                  <a:schemeClr val="bg1"/>
                </a:solidFill>
                <a:latin typeface="黑体" panose="02010609060101010101" charset="-122"/>
                <a:ea typeface="黑体" panose="02010609060101010101" charset="-122"/>
                <a:cs typeface="黑体" panose="02010609060101010101" charset="-122"/>
              </a:rPr>
              <a:t> </a:t>
            </a:r>
            <a:endParaRPr lang="en-US" altLang="zh-CN" sz="3200" b="1" dirty="0">
              <a:solidFill>
                <a:schemeClr val="bg1"/>
              </a:solidFill>
              <a:latin typeface="黑体" panose="02010609060101010101" charset="-122"/>
              <a:ea typeface="黑体" panose="02010609060101010101" charset="-122"/>
              <a:cs typeface="黑体" panose="02010609060101010101" charset="-122"/>
            </a:endParaRPr>
          </a:p>
        </p:txBody>
      </p:sp>
      <p:pic>
        <p:nvPicPr>
          <p:cNvPr id="3081" name="图片 1"/>
          <p:cNvPicPr>
            <a:picLocks noChangeAspect="1"/>
          </p:cNvPicPr>
          <p:nvPr/>
        </p:nvPicPr>
        <p:blipFill>
          <a:blip r:embed="rId2"/>
          <a:stretch>
            <a:fillRect/>
          </a:stretch>
        </p:blipFill>
        <p:spPr>
          <a:xfrm>
            <a:off x="8748713" y="5483225"/>
            <a:ext cx="3443287" cy="1374775"/>
          </a:xfrm>
          <a:prstGeom prst="rect">
            <a:avLst/>
          </a:prstGeom>
          <a:noFill/>
          <a:ln w="9525">
            <a:noFill/>
          </a:ln>
        </p:spPr>
      </p:pic>
      <p:sp>
        <p:nvSpPr>
          <p:cNvPr id="3082" name="TextBox 51">
            <a:hlinkClick r:id="" action="ppaction://hlinkshowjump?jump=nextslide"/>
          </p:cNvPr>
          <p:cNvSpPr txBox="1"/>
          <p:nvPr/>
        </p:nvSpPr>
        <p:spPr>
          <a:xfrm>
            <a:off x="1308735" y="2983865"/>
            <a:ext cx="12350115" cy="1446550"/>
          </a:xfrm>
          <a:prstGeom prst="rect">
            <a:avLst/>
          </a:prstGeom>
          <a:noFill/>
          <a:ln w="9525">
            <a:noFill/>
          </a:ln>
        </p:spPr>
        <p:txBody>
          <a:bodyPr wrap="square" anchor="t">
            <a:spAutoFit/>
          </a:bodyPr>
          <a:lstStyle/>
          <a:p>
            <a:pPr algn="just">
              <a:buFont typeface="Wingdings" panose="05000000000000000000" pitchFamily="2" charset="2"/>
              <a:buNone/>
            </a:pPr>
            <a:r>
              <a:rPr lang="en-US" altLang="zh-CN" sz="2400" dirty="0">
                <a:latin typeface="Heiti SC Light" panose="02000000000000000000" charset="-122"/>
                <a:ea typeface="Heiti SC Light" panose="02000000000000000000" charset="-122"/>
              </a:rPr>
              <a:t>   </a:t>
            </a:r>
            <a:endParaRPr lang="en-US" altLang="zh-CN" sz="2400" b="1" dirty="0">
              <a:latin typeface="微软雅黑" panose="020B0503020204020204" pitchFamily="34" charset="-122"/>
              <a:ea typeface="微软雅黑" panose="020B0503020204020204" pitchFamily="34" charset="-122"/>
            </a:endParaRPr>
          </a:p>
          <a:p>
            <a:pPr algn="just">
              <a:buFont typeface="Wingdings" panose="05000000000000000000" pitchFamily="2" charset="2"/>
              <a:buNone/>
            </a:pPr>
            <a:r>
              <a:rPr lang="en-US" altLang="zh-CN" sz="2400" b="1" dirty="0">
                <a:latin typeface="微软雅黑" panose="020B0503020204020204" pitchFamily="34" charset="-122"/>
                <a:ea typeface="微软雅黑" panose="020B0503020204020204" pitchFamily="34" charset="-122"/>
              </a:rPr>
              <a:t>            </a:t>
            </a:r>
            <a:r>
              <a:rPr lang="zh-CN" altLang="en-US" sz="2400" b="1" dirty="0">
                <a:solidFill>
                  <a:schemeClr val="bg1"/>
                </a:solidFill>
                <a:latin typeface="微软雅黑" panose="020B0503020204020204" pitchFamily="34" charset="-122"/>
                <a:ea typeface="微软雅黑" panose="020B0503020204020204" pitchFamily="34" charset="-122"/>
              </a:rPr>
              <a:t>    </a:t>
            </a:r>
            <a:r>
              <a:rPr lang="zh-CN" altLang="en-US" sz="2000" b="1" dirty="0" smtClean="0">
                <a:solidFill>
                  <a:schemeClr val="bg1"/>
                </a:solidFill>
                <a:latin typeface="微软雅黑" panose="020B0503020204020204" pitchFamily="34" charset="-122"/>
                <a:ea typeface="微软雅黑" panose="020B0503020204020204" pitchFamily="34" charset="-122"/>
              </a:rPr>
              <a:t>浙 </a:t>
            </a:r>
            <a:r>
              <a:rPr lang="zh-CN" altLang="en-US" sz="2000" b="1" dirty="0">
                <a:solidFill>
                  <a:schemeClr val="bg1"/>
                </a:solidFill>
                <a:latin typeface="微软雅黑" panose="020B0503020204020204" pitchFamily="34" charset="-122"/>
                <a:ea typeface="微软雅黑" panose="020B0503020204020204" pitchFamily="34" charset="-122"/>
              </a:rPr>
              <a:t>江 省 建 协 法 务 专业委员会</a:t>
            </a:r>
            <a:r>
              <a:rPr lang="en-US" altLang="zh-CN" sz="2000" b="1" dirty="0">
                <a:solidFill>
                  <a:schemeClr val="bg1"/>
                </a:solidFill>
                <a:latin typeface="微软雅黑" panose="020B0503020204020204" pitchFamily="34" charset="-122"/>
                <a:ea typeface="微软雅黑" panose="020B0503020204020204" pitchFamily="34" charset="-122"/>
              </a:rPr>
              <a:t>    </a:t>
            </a:r>
            <a:r>
              <a:rPr lang="zh-CN" altLang="en-US" sz="2000" b="1" dirty="0">
                <a:solidFill>
                  <a:schemeClr val="bg1"/>
                </a:solidFill>
                <a:latin typeface="微软雅黑" panose="020B0503020204020204" pitchFamily="34" charset="-122"/>
                <a:ea typeface="微软雅黑" panose="020B0503020204020204" pitchFamily="34" charset="-122"/>
              </a:rPr>
              <a:t>理事长</a:t>
            </a:r>
            <a:endParaRPr lang="zh-CN" altLang="en-US" sz="2000" b="1" dirty="0">
              <a:solidFill>
                <a:schemeClr val="bg1"/>
              </a:solidFill>
              <a:latin typeface="微软雅黑" panose="020B0503020204020204" pitchFamily="34" charset="-122"/>
              <a:ea typeface="微软雅黑" panose="020B0503020204020204" pitchFamily="34" charset="-122"/>
            </a:endParaRPr>
          </a:p>
          <a:p>
            <a:pPr algn="just">
              <a:buFont typeface="Wingdings" panose="05000000000000000000" pitchFamily="2" charset="2"/>
              <a:buNone/>
            </a:pPr>
            <a:r>
              <a:rPr lang="en-US" altLang="zh-CN" sz="2000" b="1" dirty="0">
                <a:solidFill>
                  <a:schemeClr val="bg1"/>
                </a:solidFill>
                <a:latin typeface="微软雅黑" panose="020B0503020204020204" pitchFamily="34" charset="-122"/>
                <a:ea typeface="微软雅黑" panose="020B0503020204020204" pitchFamily="34" charset="-122"/>
              </a:rPr>
              <a:t>                   </a:t>
            </a:r>
            <a:r>
              <a:rPr lang="zh-CN" altLang="en-US" sz="2000" b="1" dirty="0">
                <a:solidFill>
                  <a:schemeClr val="bg1"/>
                </a:solidFill>
                <a:latin typeface="微软雅黑" panose="020B0503020204020204" pitchFamily="34" charset="-122"/>
                <a:ea typeface="微软雅黑" panose="020B0503020204020204" pitchFamily="34" charset="-122"/>
              </a:rPr>
              <a:t>浙江省律协建设工程专业委员会</a:t>
            </a:r>
            <a:r>
              <a:rPr lang="en-US" altLang="zh-CN" sz="2000" b="1" dirty="0">
                <a:solidFill>
                  <a:schemeClr val="bg1"/>
                </a:solidFill>
                <a:latin typeface="微软雅黑" panose="020B0503020204020204" pitchFamily="34" charset="-122"/>
                <a:ea typeface="微软雅黑" panose="020B0503020204020204" pitchFamily="34" charset="-122"/>
              </a:rPr>
              <a:t>    </a:t>
            </a:r>
            <a:r>
              <a:rPr lang="zh-CN" altLang="en-US" sz="2000" b="1" dirty="0">
                <a:solidFill>
                  <a:schemeClr val="bg1"/>
                </a:solidFill>
                <a:latin typeface="微软雅黑" panose="020B0503020204020204" pitchFamily="34" charset="-122"/>
                <a:ea typeface="微软雅黑" panose="020B0503020204020204" pitchFamily="34" charset="-122"/>
              </a:rPr>
              <a:t>副主任</a:t>
            </a:r>
            <a:endParaRPr lang="zh-CN" altLang="en-US" sz="2000" b="1" dirty="0">
              <a:solidFill>
                <a:schemeClr val="bg1"/>
              </a:solidFill>
              <a:latin typeface="微软雅黑" panose="020B0503020204020204" pitchFamily="34" charset="-122"/>
              <a:ea typeface="微软雅黑" panose="020B0503020204020204" pitchFamily="34" charset="-122"/>
            </a:endParaRPr>
          </a:p>
          <a:p>
            <a:pPr algn="just">
              <a:buFont typeface="Wingdings" panose="05000000000000000000" pitchFamily="2" charset="2"/>
              <a:buNone/>
            </a:pPr>
            <a:r>
              <a:rPr lang="en-US" altLang="zh-CN" sz="2000" b="1" dirty="0">
                <a:solidFill>
                  <a:schemeClr val="bg1"/>
                </a:solidFill>
                <a:latin typeface="微软雅黑" panose="020B0503020204020204" pitchFamily="34" charset="-122"/>
                <a:ea typeface="微软雅黑" panose="020B0503020204020204" pitchFamily="34" charset="-122"/>
              </a:rPr>
              <a:t>                   </a:t>
            </a:r>
            <a:r>
              <a:rPr lang="zh-CN" altLang="en-US" sz="2000" b="1" dirty="0">
                <a:solidFill>
                  <a:schemeClr val="bg1"/>
                </a:solidFill>
                <a:latin typeface="微软雅黑" panose="020B0503020204020204" pitchFamily="34" charset="-122"/>
                <a:ea typeface="微软雅黑" panose="020B0503020204020204" pitchFamily="34" charset="-122"/>
              </a:rPr>
              <a:t>浙   江   西   湖   律   师   事  务    主   任 </a:t>
            </a:r>
            <a:r>
              <a:rPr lang="zh-CN" altLang="en-US" sz="2000" b="1" dirty="0" smtClean="0">
                <a:solidFill>
                  <a:schemeClr val="bg1"/>
                </a:solidFill>
                <a:latin typeface="微软雅黑" panose="020B0503020204020204" pitchFamily="34" charset="-122"/>
                <a:ea typeface="微软雅黑" panose="020B0503020204020204" pitchFamily="34" charset="-122"/>
              </a:rPr>
              <a:t> 裘红伟 </a:t>
            </a:r>
            <a:r>
              <a:rPr lang="en-US" altLang="zh-CN" sz="2000" b="1" dirty="0" smtClean="0">
                <a:solidFill>
                  <a:schemeClr val="bg1"/>
                </a:solidFill>
                <a:latin typeface="微软雅黑" panose="020B0503020204020204" pitchFamily="34" charset="-122"/>
                <a:ea typeface="微软雅黑" panose="020B0503020204020204" pitchFamily="34" charset="-122"/>
              </a:rPr>
              <a:t>     </a:t>
            </a:r>
            <a:endParaRPr lang="zh-CN" altLang="en-US" sz="2000" b="1"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endParaRPr>
          </a:p>
        </p:txBody>
      </p:sp>
      <p:pic>
        <p:nvPicPr>
          <p:cNvPr id="3083" name="图片 2"/>
          <p:cNvPicPr>
            <a:picLocks noChangeAspect="1"/>
          </p:cNvPicPr>
          <p:nvPr/>
        </p:nvPicPr>
        <p:blipFill>
          <a:blip r:embed="rId3"/>
          <a:stretch>
            <a:fillRect/>
          </a:stretch>
        </p:blipFill>
        <p:spPr>
          <a:xfrm>
            <a:off x="5157788" y="6296025"/>
            <a:ext cx="1876425" cy="390525"/>
          </a:xfrm>
          <a:prstGeom prst="rect">
            <a:avLst/>
          </a:prstGeom>
          <a:noFill/>
          <a:ln w="9525">
            <a:noFill/>
          </a:ln>
        </p:spPr>
      </p:pic>
    </p:spTree>
  </p:cSld>
  <p:clrMapOvr>
    <a:masterClrMapping/>
  </p:clrMapOvr>
  <p:transition spd="slow"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981686"/>
            <a:ext cx="8391940" cy="362174"/>
          </a:xfrm>
        </p:spPr>
        <p:txBody>
          <a:bodyPr>
            <a:noAutofit/>
          </a:bodyPr>
          <a:lstStyle/>
          <a:p>
            <a:pPr algn="l"/>
            <a:r>
              <a:rPr lang="zh-CN" altLang="en-US" sz="2400" dirty="0">
                <a:solidFill>
                  <a:srgbClr val="006284"/>
                </a:solidFill>
                <a:latin typeface="Heiti SC Light" panose="02000000000000000000" charset="-122"/>
                <a:ea typeface="Heiti SC Light" panose="02000000000000000000" charset="-122"/>
                <a:cs typeface="Heiti SC Light" panose="02000000000000000000" charset="-122"/>
              </a:rPr>
              <a:t>过程</a:t>
            </a:r>
            <a:r>
              <a:rPr lang="en-US" altLang="en-US" sz="2400" dirty="0">
                <a:solidFill>
                  <a:srgbClr val="006284"/>
                </a:solidFill>
                <a:latin typeface="Heiti SC Light" panose="02000000000000000000" charset="-122"/>
                <a:ea typeface="Heiti SC Light" panose="02000000000000000000" charset="-122"/>
                <a:cs typeface="Heiti SC Light" panose="02000000000000000000" charset="-122"/>
              </a:rPr>
              <a:t>争议解决</a:t>
            </a:r>
            <a:r>
              <a:rPr lang="en-US"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a:t>
            </a:r>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评审</a:t>
            </a:r>
            <a:endPar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750695" y="1539240"/>
            <a:ext cx="8776335" cy="4142105"/>
          </a:xfrm>
        </p:spPr>
        <p:txBody>
          <a:bodyPr>
            <a:normAutofit fontScale="95000" lnSpcReduction="10000"/>
          </a:bodyPr>
          <a:lstStyle/>
          <a:p>
            <a:pPr marL="342900" indent="-342900" algn="l">
              <a:lnSpc>
                <a:spcPct val="150000"/>
              </a:lnSpc>
              <a:buFont typeface="Wingdings" panose="05000000000000000000" pitchFamily="2" charset="2"/>
              <a:buChar char="l"/>
            </a:pP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1975</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年</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美国科罗拉多州艾森豪威尔隧</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道工程中采用，取得了巨大成功</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。具有专业</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、简便、快捷、成本低等优势逐步得到推广</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lnSpc>
                <a:spcPct val="150000"/>
              </a:lnSpc>
              <a:buFont typeface="Wingdings" panose="05000000000000000000" pitchFamily="2" charset="2"/>
              <a:buChar char="l"/>
            </a:pP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1995</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月，世界银行开始在其招标文件中强制要求由其贷款进行的项目必须采用争议评审方式。同年，</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国际咨询工程师协会《</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橘皮书》</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设计－建造与交钥匙工程合同条件》）中提出了“争议评审”的概念并相继在其他类型合同条件中引入“争议评审”机制</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lnSpc>
                <a:spcPct val="150000"/>
              </a:lnSpc>
              <a:buFont typeface="Wingdings" panose="05000000000000000000" pitchFamily="2" charset="2"/>
              <a:buChar char="l"/>
            </a:pP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2007</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年，九部委</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标准施工招标</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文</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件</a:t>
            </a: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引入争议评审；住建部</a:t>
            </a: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2013</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2017</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版</a:t>
            </a: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建设工程施工合同（示范文本）都引入了争议评审的内容。住建部</a:t>
            </a: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建设项目工程总承包合同示范</a:t>
            </a:r>
            <a:r>
              <a:rPr lang="zh-CN"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文</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文本（征求意见稿）</a:t>
            </a:r>
            <a:r>
              <a:rPr lang="en-US" altLang="zh-CN" sz="20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也有。</a:t>
            </a:r>
            <a:endPar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000" dirty="0" smtClean="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专家评审规则</a:t>
            </a:r>
            <a:endParaRPr lang="zh-CN" altLang="en-US" sz="2000" dirty="0">
              <a:solidFill>
                <a:schemeClr val="accent1"/>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750695" y="1901825"/>
            <a:ext cx="8776335" cy="3549015"/>
          </a:xfrm>
        </p:spPr>
        <p:txBody>
          <a:bodyPr>
            <a:noAutofit/>
          </a:bodyPr>
          <a:lstStyle/>
          <a:p>
            <a:pPr marL="342900" indent="-342900" algn="l">
              <a:buFont typeface="Wingdings" panose="05000000000000000000" pitchFamily="2" charset="2"/>
              <a:buChar char="l"/>
            </a:pPr>
            <a:r>
              <a:rPr lang="en-US" altLang="zh-CN" sz="1800" b="1" dirty="0" smtClean="0">
                <a:latin typeface="Heiti SC Medium" panose="02000000000000000000" charset="-122"/>
                <a:ea typeface="Heiti SC Medium" panose="02000000000000000000" charset="-122"/>
                <a:cs typeface="Heiti SC Medium" panose="02000000000000000000" charset="-122"/>
              </a:rPr>
              <a:t>2016</a:t>
            </a:r>
            <a:r>
              <a:rPr lang="zh-CN" altLang="zh-CN" sz="1800" b="1" dirty="0" smtClean="0">
                <a:latin typeface="Heiti SC Medium" panose="02000000000000000000" charset="-122"/>
                <a:ea typeface="Heiti SC Medium" panose="02000000000000000000" charset="-122"/>
                <a:cs typeface="Heiti SC Medium" panose="02000000000000000000" charset="-122"/>
              </a:rPr>
              <a:t>年</a:t>
            </a:r>
            <a:r>
              <a:rPr lang="zh-CN" altLang="zh-CN" sz="1800" b="1" dirty="0">
                <a:latin typeface="Heiti SC Medium" panose="02000000000000000000" charset="-122"/>
                <a:ea typeface="Heiti SC Medium" panose="02000000000000000000" charset="-122"/>
                <a:cs typeface="Heiti SC Medium" panose="02000000000000000000" charset="-122"/>
              </a:rPr>
              <a:t>，</a:t>
            </a:r>
            <a:r>
              <a:rPr lang="zh-CN" altLang="zh-CN" sz="1800" b="1" dirty="0" smtClean="0">
                <a:latin typeface="Heiti SC Medium" panose="02000000000000000000" charset="-122"/>
                <a:ea typeface="Heiti SC Medium" panose="02000000000000000000" charset="-122"/>
                <a:cs typeface="Heiti SC Medium" panose="02000000000000000000" charset="-122"/>
              </a:rPr>
              <a:t>浙江省建筑业行业协会四届六次常务理事会讨论通过</a:t>
            </a:r>
            <a:r>
              <a:rPr lang="en-US" altLang="zh-CN" sz="1800" b="1" dirty="0" smtClean="0">
                <a:latin typeface="Heiti SC Medium" panose="02000000000000000000" charset="-122"/>
                <a:ea typeface="Heiti SC Medium" panose="02000000000000000000" charset="-122"/>
                <a:cs typeface="Heiti SC Medium" panose="02000000000000000000" charset="-122"/>
              </a:rPr>
              <a:t>《</a:t>
            </a:r>
            <a:r>
              <a:rPr lang="zh-CN" altLang="en-US" sz="1800" b="1" dirty="0" smtClean="0">
                <a:latin typeface="Heiti SC Medium" panose="02000000000000000000" charset="-122"/>
                <a:ea typeface="Heiti SC Medium" panose="02000000000000000000" charset="-122"/>
                <a:cs typeface="Heiti SC Medium" panose="02000000000000000000" charset="-122"/>
              </a:rPr>
              <a:t>建设工程争议专家评审规则</a:t>
            </a:r>
            <a:r>
              <a:rPr lang="en-US" altLang="zh-CN" sz="1800" b="1" dirty="0" smtClean="0">
                <a:latin typeface="Heiti SC Medium" panose="02000000000000000000" charset="-122"/>
                <a:ea typeface="Heiti SC Medium" panose="02000000000000000000" charset="-122"/>
                <a:cs typeface="Heiti SC Medium" panose="02000000000000000000" charset="-122"/>
              </a:rPr>
              <a:t>》</a:t>
            </a:r>
            <a:r>
              <a:rPr lang="zh-CN" altLang="zh-CN" sz="1800" b="1" dirty="0" smtClean="0">
                <a:latin typeface="Heiti SC Medium" panose="02000000000000000000" charset="-122"/>
                <a:ea typeface="Heiti SC Medium" panose="02000000000000000000" charset="-122"/>
                <a:cs typeface="Heiti SC Medium" panose="02000000000000000000" charset="-122"/>
              </a:rPr>
              <a:t>，</a:t>
            </a:r>
            <a:r>
              <a:rPr lang="en-US" altLang="zh-CN" sz="1800" b="1" dirty="0" smtClean="0">
                <a:latin typeface="Heiti SC Medium" panose="02000000000000000000" charset="-122"/>
                <a:ea typeface="Heiti SC Medium" panose="02000000000000000000" charset="-122"/>
                <a:cs typeface="Heiti SC Medium" panose="02000000000000000000" charset="-122"/>
              </a:rPr>
              <a:t>2020</a:t>
            </a:r>
            <a:r>
              <a:rPr lang="zh-CN" altLang="zh-CN" sz="1800" b="1" dirty="0">
                <a:latin typeface="Heiti SC Medium" panose="02000000000000000000" charset="-122"/>
                <a:ea typeface="Heiti SC Medium" panose="02000000000000000000" charset="-122"/>
                <a:cs typeface="Heiti SC Medium" panose="02000000000000000000" charset="-122"/>
              </a:rPr>
              <a:t>年</a:t>
            </a:r>
            <a:r>
              <a:rPr lang="en-US" altLang="zh-CN" sz="1800" b="1" dirty="0" smtClean="0">
                <a:latin typeface="Heiti SC Medium" panose="02000000000000000000" charset="-122"/>
                <a:ea typeface="Heiti SC Medium" panose="02000000000000000000" charset="-122"/>
                <a:cs typeface="Heiti SC Medium" panose="02000000000000000000" charset="-122"/>
              </a:rPr>
              <a:t>6</a:t>
            </a:r>
            <a:r>
              <a:rPr lang="zh-CN" altLang="zh-CN" sz="1800" b="1" dirty="0" smtClean="0">
                <a:latin typeface="Heiti SC Medium" panose="02000000000000000000" charset="-122"/>
                <a:ea typeface="Heiti SC Medium" panose="02000000000000000000" charset="-122"/>
                <a:cs typeface="Heiti SC Medium" panose="02000000000000000000" charset="-122"/>
              </a:rPr>
              <a:t>月</a:t>
            </a:r>
            <a:r>
              <a:rPr lang="zh-CN" altLang="en-US" sz="1800" b="1" dirty="0" smtClean="0">
                <a:latin typeface="Heiti SC Medium" panose="02000000000000000000" charset="-122"/>
                <a:ea typeface="Heiti SC Medium" panose="02000000000000000000" charset="-122"/>
                <a:cs typeface="Heiti SC Medium" panose="02000000000000000000" charset="-122"/>
              </a:rPr>
              <a:t>进行了修订，并陆续公布了三批争议评审的专家。</a:t>
            </a:r>
            <a:endParaRPr lang="zh-CN" altLang="en-US" sz="1800" b="1" dirty="0" smtClean="0">
              <a:latin typeface="Heiti SC Medium" panose="02000000000000000000" charset="-122"/>
              <a:ea typeface="Heiti SC Medium" panose="02000000000000000000" charset="-122"/>
              <a:cs typeface="Heiti SC Medium" panose="02000000000000000000" charset="-122"/>
            </a:endParaRPr>
          </a:p>
          <a:p>
            <a:pPr marL="342900" indent="-342900" algn="l">
              <a:buFont typeface="Wingdings" panose="05000000000000000000" pitchFamily="2" charset="2"/>
              <a:buChar char="l"/>
            </a:pPr>
            <a:r>
              <a:rPr lang="zh-CN" altLang="zh-CN" sz="1800" b="1" dirty="0">
                <a:latin typeface="Heiti SC Medium" panose="02000000000000000000" charset="-122"/>
                <a:ea typeface="Heiti SC Medium" panose="02000000000000000000" charset="-122"/>
                <a:cs typeface="Heiti SC Medium" panose="02000000000000000000" charset="-122"/>
              </a:rPr>
              <a:t>争议评审，是指根据一方或双方当事人委托，或人民法院，或仲裁机构委托，</a:t>
            </a:r>
            <a:r>
              <a:rPr lang="zh-CN" altLang="zh-CN" sz="1800" b="1" dirty="0" smtClean="0">
                <a:latin typeface="Heiti SC Medium" panose="02000000000000000000" charset="-122"/>
                <a:ea typeface="Heiti SC Medium" panose="02000000000000000000" charset="-122"/>
                <a:cs typeface="Heiti SC Medium" panose="02000000000000000000" charset="-122"/>
              </a:rPr>
              <a:t>就建设工程造价或质量争议提交专家组出具评审意见</a:t>
            </a:r>
            <a:r>
              <a:rPr lang="zh-CN" altLang="zh-CN" sz="1800" b="1" dirty="0">
                <a:latin typeface="Heiti SC Medium" panose="02000000000000000000" charset="-122"/>
                <a:ea typeface="Heiti SC Medium" panose="02000000000000000000" charset="-122"/>
                <a:cs typeface="Heiti SC Medium" panose="02000000000000000000" charset="-122"/>
              </a:rPr>
              <a:t>。</a:t>
            </a:r>
            <a:r>
              <a:rPr lang="zh-CN" altLang="zh-CN" sz="1800" b="1" dirty="0" smtClean="0">
                <a:latin typeface="Heiti SC Medium" panose="02000000000000000000" charset="-122"/>
                <a:ea typeface="Heiti SC Medium" panose="02000000000000000000" charset="-122"/>
                <a:cs typeface="Heiti SC Medium" panose="02000000000000000000" charset="-122"/>
              </a:rPr>
              <a:t> </a:t>
            </a:r>
            <a:endParaRPr lang="zh-CN" altLang="en-US" sz="1800" b="1" dirty="0" smtClean="0">
              <a:latin typeface="Heiti SC Medium" panose="02000000000000000000" charset="-122"/>
              <a:ea typeface="Heiti SC Medium" panose="02000000000000000000" charset="-122"/>
              <a:cs typeface="Heiti SC Medium" panose="02000000000000000000" charset="-122"/>
            </a:endParaRPr>
          </a:p>
          <a:p>
            <a:pPr marL="342900" indent="-342900" algn="l">
              <a:buFont typeface="Wingdings" panose="05000000000000000000" pitchFamily="2" charset="2"/>
              <a:buChar char="l"/>
            </a:pPr>
            <a:r>
              <a:rPr lang="zh-CN" altLang="zh-CN" sz="1800" b="1" dirty="0">
                <a:latin typeface="Heiti SC Medium" panose="02000000000000000000" charset="-122"/>
                <a:ea typeface="Heiti SC Medium" panose="02000000000000000000" charset="-122"/>
                <a:cs typeface="Heiti SC Medium" panose="02000000000000000000" charset="-122"/>
              </a:rPr>
              <a:t>评审专家组由三名专家组成，其中一人为首席专家。专家组成员和首席专家，由委托人共同指定，或由浙江省建筑业行业协会秘书长在本会专家名册中指定 </a:t>
            </a:r>
            <a:r>
              <a:rPr lang="zh-CN" altLang="en-US" sz="1800" b="1" dirty="0" smtClean="0">
                <a:latin typeface="Heiti SC Medium" panose="02000000000000000000" charset="-122"/>
                <a:ea typeface="Heiti SC Medium" panose="02000000000000000000" charset="-122"/>
                <a:cs typeface="Heiti SC Medium" panose="02000000000000000000" charset="-122"/>
              </a:rPr>
              <a:t>。</a:t>
            </a:r>
            <a:endParaRPr lang="zh-CN" altLang="en-US" sz="1800" b="1" dirty="0" smtClean="0">
              <a:latin typeface="Heiti SC Medium" panose="02000000000000000000" charset="-122"/>
              <a:ea typeface="Heiti SC Medium" panose="02000000000000000000" charset="-122"/>
              <a:cs typeface="Heiti SC Medium" panose="02000000000000000000" charset="-122"/>
            </a:endParaRPr>
          </a:p>
          <a:p>
            <a:pPr marL="342900" indent="-342900" algn="l">
              <a:buFont typeface="Wingdings" panose="05000000000000000000" pitchFamily="2" charset="2"/>
              <a:buChar char="l"/>
            </a:pPr>
            <a:r>
              <a:rPr lang="zh-CN" altLang="zh-CN" sz="1800" b="1" dirty="0">
                <a:latin typeface="Heiti SC Medium" panose="02000000000000000000" charset="-122"/>
                <a:ea typeface="Heiti SC Medium" panose="02000000000000000000" charset="-122"/>
                <a:cs typeface="Heiti SC Medium" panose="02000000000000000000" charset="-122"/>
              </a:rPr>
              <a:t>评审专家在出具评审意见以前，应听取委托人对案件的介绍，审核委托人提供的有关材料，或去现场了解案件情况。有关评审程序由评审专家根据公正和高效原则确定 </a:t>
            </a:r>
            <a:r>
              <a:rPr lang="zh-CN" altLang="en-US" sz="1800" b="1" dirty="0" smtClean="0">
                <a:latin typeface="Heiti SC Medium" panose="02000000000000000000" charset="-122"/>
                <a:ea typeface="Heiti SC Medium" panose="02000000000000000000" charset="-122"/>
                <a:cs typeface="Heiti SC Medium" panose="02000000000000000000" charset="-122"/>
              </a:rPr>
              <a:t>。</a:t>
            </a:r>
            <a:endParaRPr lang="zh-CN" altLang="en-US" sz="1800" b="1" dirty="0" smtClean="0">
              <a:latin typeface="Heiti SC Medium" panose="02000000000000000000" charset="-122"/>
              <a:ea typeface="Heiti SC Medium" panose="02000000000000000000" charset="-122"/>
              <a:cs typeface="Heiti SC Medium" panose="02000000000000000000" charset="-122"/>
            </a:endParaRPr>
          </a:p>
          <a:p>
            <a:pPr marL="342900" indent="-342900" algn="l">
              <a:buFont typeface="Wingdings" panose="05000000000000000000" pitchFamily="2" charset="2"/>
              <a:buChar char="l"/>
            </a:pPr>
            <a:r>
              <a:rPr lang="zh-CN" altLang="zh-CN" sz="1800" b="1" dirty="0">
                <a:latin typeface="Heiti SC Medium" panose="02000000000000000000" charset="-122"/>
                <a:ea typeface="Heiti SC Medium" panose="02000000000000000000" charset="-122"/>
                <a:cs typeface="Heiti SC Medium" panose="02000000000000000000" charset="-122"/>
              </a:rPr>
              <a:t>首席专家根据专家组讨论意见，起草专家评审意见。专家评审意见经浙江省建筑业行业协会核阅后，由专家组成员签名并加盖浙江省建筑业行业协会</a:t>
            </a:r>
            <a:r>
              <a:rPr lang="zh-CN" altLang="zh-CN" sz="1800" b="1" dirty="0" smtClean="0">
                <a:latin typeface="Heiti SC Medium" panose="02000000000000000000" charset="-122"/>
                <a:ea typeface="Heiti SC Medium" panose="02000000000000000000" charset="-122"/>
                <a:cs typeface="Heiti SC Medium" panose="02000000000000000000" charset="-122"/>
              </a:rPr>
              <a:t>公章。</a:t>
            </a:r>
            <a:endPar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过程争议解决</a:t>
            </a:r>
            <a:r>
              <a:rPr lang="en-US" altLang="zh-CN" sz="2400" dirty="0" smtClean="0">
                <a:solidFill>
                  <a:srgbClr val="006284"/>
                </a:solidFill>
                <a:latin typeface="Heiti SC Light" panose="02000000000000000000" charset="-122"/>
                <a:ea typeface="Heiti SC Light" panose="02000000000000000000" charset="-122"/>
                <a:cs typeface="Heiti SC Light" panose="02000000000000000000" charset="-122"/>
              </a:rPr>
              <a:t>—</a:t>
            </a:r>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争议</a:t>
            </a:r>
            <a:r>
              <a:rPr lang="zh-CN" altLang="en-US" sz="2400" b="1" dirty="0" smtClean="0">
                <a:solidFill>
                  <a:srgbClr val="006284"/>
                </a:solidFill>
                <a:latin typeface="Heiti SC Medium" panose="02000000000000000000" charset="-122"/>
                <a:ea typeface="Heiti SC Medium" panose="02000000000000000000" charset="-122"/>
                <a:cs typeface="Heiti SC Light" panose="02000000000000000000" charset="-122"/>
              </a:rPr>
              <a:t>评审案</a:t>
            </a:r>
            <a:endParaRPr lang="zh-CN" altLang="en-US" sz="2400" b="1" dirty="0">
              <a:solidFill>
                <a:srgbClr val="006284"/>
              </a:solidFill>
              <a:latin typeface="Heiti SC Medium" panose="02000000000000000000" charset="-122"/>
              <a:ea typeface="Heiti SC Medium" panose="02000000000000000000" charset="-122"/>
              <a:cs typeface="Heiti SC Light" panose="02000000000000000000" charset="-122"/>
            </a:endParaRPr>
          </a:p>
        </p:txBody>
      </p:sp>
      <p:sp>
        <p:nvSpPr>
          <p:cNvPr id="3" name="副标题 2"/>
          <p:cNvSpPr>
            <a:spLocks noGrp="1"/>
          </p:cNvSpPr>
          <p:nvPr>
            <p:ph type="subTitle" idx="1"/>
          </p:nvPr>
        </p:nvSpPr>
        <p:spPr>
          <a:xfrm>
            <a:off x="1708150" y="1343025"/>
            <a:ext cx="8776335" cy="4745355"/>
          </a:xfrm>
        </p:spPr>
        <p:txBody>
          <a:bodyPr>
            <a:noAutofit/>
          </a:bodyPr>
          <a:lstStyle/>
          <a:p>
            <a:pPr algn="l"/>
            <a:r>
              <a:rPr lang="zh-CN" altLang="zh-CN" sz="1400" b="1" dirty="0" smtClean="0">
                <a:solidFill>
                  <a:srgbClr val="006284"/>
                </a:solidFill>
                <a:latin typeface="Heiti SC Light" panose="02000000000000000000" charset="-122"/>
                <a:ea typeface="Heiti SC Light" panose="02000000000000000000" charset="-122"/>
                <a:cs typeface="Heiti SC Light" panose="02000000000000000000" charset="-122"/>
              </a:rPr>
              <a:t>【</a:t>
            </a:r>
            <a:r>
              <a:rPr lang="zh-CN" altLang="en-US" sz="2000" b="1" dirty="0" smtClean="0">
                <a:solidFill>
                  <a:srgbClr val="006284"/>
                </a:solidFill>
                <a:latin typeface="Heiti SC Light" panose="02000000000000000000" charset="-122"/>
                <a:ea typeface="Heiti SC Light" panose="02000000000000000000" charset="-122"/>
                <a:cs typeface="Heiti SC Light" panose="02000000000000000000" charset="-122"/>
              </a:rPr>
              <a:t>案例</a:t>
            </a:r>
            <a:r>
              <a:rPr lang="en-US" altLang="zh-CN" sz="2000" b="1" dirty="0" smtClean="0">
                <a:solidFill>
                  <a:srgbClr val="006284"/>
                </a:solidFill>
                <a:latin typeface="Heiti SC Light" panose="02000000000000000000" charset="-122"/>
                <a:ea typeface="Heiti SC Light" panose="02000000000000000000" charset="-122"/>
                <a:cs typeface="Heiti SC Light" panose="02000000000000000000" charset="-122"/>
              </a:rPr>
              <a:t>】</a:t>
            </a:r>
            <a:r>
              <a:rPr lang="zh-CN" altLang="en-US" sz="2000" b="1" dirty="0" smtClean="0">
                <a:solidFill>
                  <a:srgbClr val="006284"/>
                </a:solidFill>
                <a:latin typeface="Heiti SC Light" panose="02000000000000000000" charset="-122"/>
                <a:ea typeface="Heiti SC Light" panose="02000000000000000000" charset="-122"/>
                <a:cs typeface="Heiti SC Light" panose="02000000000000000000" charset="-122"/>
              </a:rPr>
              <a:t>衢州某</a:t>
            </a:r>
            <a:r>
              <a:rPr lang="en-US" altLang="zh-CN" sz="2000" b="1" dirty="0" smtClean="0">
                <a:solidFill>
                  <a:srgbClr val="006284"/>
                </a:solidFill>
                <a:latin typeface="Heiti SC Light" panose="02000000000000000000" charset="-122"/>
                <a:ea typeface="Heiti SC Light" panose="02000000000000000000" charset="-122"/>
                <a:cs typeface="Heiti SC Light" panose="02000000000000000000" charset="-122"/>
              </a:rPr>
              <a:t>EPC</a:t>
            </a:r>
            <a:r>
              <a:rPr lang="zh-CN" altLang="en-US" sz="2000" b="1" dirty="0" smtClean="0">
                <a:solidFill>
                  <a:srgbClr val="006284"/>
                </a:solidFill>
                <a:latin typeface="Heiti SC Light" panose="02000000000000000000" charset="-122"/>
                <a:ea typeface="Heiti SC Light" panose="02000000000000000000" charset="-122"/>
                <a:cs typeface="Heiti SC Light" panose="02000000000000000000" charset="-122"/>
              </a:rPr>
              <a:t>项目争议评审</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algn="l"/>
            <a:r>
              <a:rPr lang="en-US" altLang="zh-CN" sz="2000" b="1" dirty="0" smtClean="0">
                <a:latin typeface="Heiti SC Light" panose="02000000000000000000" charset="-122"/>
                <a:ea typeface="Heiti SC Light" panose="02000000000000000000" charset="-122"/>
                <a:cs typeface="Heiti SC Light" panose="02000000000000000000" charset="-122"/>
              </a:rPr>
              <a:t>1</a:t>
            </a:r>
            <a:r>
              <a:rPr lang="zh-CN" altLang="en-US" sz="2000" b="1" dirty="0" smtClean="0">
                <a:latin typeface="Heiti SC Light" panose="02000000000000000000" charset="-122"/>
                <a:ea typeface="Heiti SC Light" panose="02000000000000000000" charset="-122"/>
                <a:cs typeface="Heiti SC Light" panose="02000000000000000000" charset="-122"/>
              </a:rPr>
              <a:t>、</a:t>
            </a:r>
            <a:r>
              <a:rPr lang="zh-CN" altLang="zh-CN" sz="2000" b="1" dirty="0" smtClean="0">
                <a:latin typeface="Heiti SC Light" panose="02000000000000000000" charset="-122"/>
                <a:ea typeface="Heiti SC Light" panose="02000000000000000000" charset="-122"/>
                <a:cs typeface="Heiti SC Light" panose="02000000000000000000" charset="-122"/>
              </a:rPr>
              <a:t>本项目中标后，发包人将施工场地移交给</a:t>
            </a:r>
            <a:r>
              <a:rPr lang="en-US" altLang="zh-CN" sz="2000" b="1" dirty="0" smtClean="0">
                <a:latin typeface="Heiti SC Light" panose="02000000000000000000" charset="-122"/>
                <a:ea typeface="Heiti SC Light" panose="02000000000000000000" charset="-122"/>
                <a:cs typeface="Heiti SC Light" panose="02000000000000000000" charset="-122"/>
              </a:rPr>
              <a:t>EPC</a:t>
            </a:r>
            <a:r>
              <a:rPr lang="zh-CN" altLang="zh-CN" sz="2000" b="1" dirty="0" smtClean="0">
                <a:latin typeface="Heiti SC Light" panose="02000000000000000000" charset="-122"/>
                <a:ea typeface="Heiti SC Light" panose="02000000000000000000" charset="-122"/>
                <a:cs typeface="Heiti SC Light" panose="02000000000000000000" charset="-122"/>
              </a:rPr>
              <a:t>总承包单位时，现场为原始地貌，基本被绿植覆盖，</a:t>
            </a:r>
            <a:r>
              <a:rPr lang="en-US" altLang="zh-CN" sz="2000" b="1" dirty="0" smtClean="0">
                <a:latin typeface="Heiti SC Light" panose="02000000000000000000" charset="-122"/>
                <a:ea typeface="Heiti SC Light" panose="02000000000000000000" charset="-122"/>
                <a:cs typeface="Heiti SC Light" panose="02000000000000000000" charset="-122"/>
              </a:rPr>
              <a:t>EPC</a:t>
            </a:r>
            <a:r>
              <a:rPr lang="zh-CN" altLang="zh-CN" sz="2000" b="1" dirty="0" smtClean="0">
                <a:latin typeface="Heiti SC Light" panose="02000000000000000000" charset="-122"/>
                <a:ea typeface="Heiti SC Light" panose="02000000000000000000" charset="-122"/>
                <a:cs typeface="Heiti SC Light" panose="02000000000000000000" charset="-122"/>
              </a:rPr>
              <a:t>总承包单位按合同要求完成场地五通一平工作。场地平整后，踏勘采用的小型机械及人员行走，未发现异常障碍。工程岩土工程勘察报告显示，地块中西部原始地面标高至原始地面以下</a:t>
            </a:r>
            <a:r>
              <a:rPr lang="en-US" altLang="zh-CN" sz="2000" b="1" dirty="0" smtClean="0">
                <a:latin typeface="Heiti SC Light" panose="02000000000000000000" charset="-122"/>
                <a:ea typeface="Heiti SC Light" panose="02000000000000000000" charset="-122"/>
                <a:cs typeface="Heiti SC Light" panose="02000000000000000000" charset="-122"/>
              </a:rPr>
              <a:t>3~5</a:t>
            </a:r>
            <a:r>
              <a:rPr lang="zh-CN" altLang="zh-CN" sz="2000" b="1" dirty="0" smtClean="0">
                <a:latin typeface="Heiti SC Light" panose="02000000000000000000" charset="-122"/>
                <a:ea typeface="Heiti SC Light" panose="02000000000000000000" charset="-122"/>
                <a:cs typeface="Heiti SC Light" panose="02000000000000000000" charset="-122"/>
              </a:rPr>
              <a:t>米范围内均为杂填土。</a:t>
            </a:r>
            <a:endParaRPr lang="zh-CN" altLang="zh-CN" sz="2000" b="1" dirty="0" smtClean="0">
              <a:latin typeface="Heiti SC Light" panose="02000000000000000000" charset="-122"/>
              <a:ea typeface="Heiti SC Light" panose="02000000000000000000" charset="-122"/>
              <a:cs typeface="Heiti SC Light" panose="02000000000000000000" charset="-122"/>
            </a:endParaRPr>
          </a:p>
          <a:p>
            <a:pPr algn="l"/>
            <a:r>
              <a:rPr lang="en-US" altLang="zh-CN" sz="2000" b="1" dirty="0" smtClean="0">
                <a:latin typeface="Heiti SC Light" panose="02000000000000000000" charset="-122"/>
                <a:ea typeface="Heiti SC Light" panose="02000000000000000000" charset="-122"/>
                <a:cs typeface="Heiti SC Light" panose="02000000000000000000" charset="-122"/>
              </a:rPr>
              <a:t>2</a:t>
            </a:r>
            <a:r>
              <a:rPr lang="zh-CN" altLang="zh-CN" sz="2000" b="1" dirty="0" smtClean="0">
                <a:latin typeface="Heiti SC Light" panose="02000000000000000000" charset="-122"/>
                <a:ea typeface="Heiti SC Light" panose="02000000000000000000" charset="-122"/>
                <a:cs typeface="Heiti SC Light" panose="02000000000000000000" charset="-122"/>
              </a:rPr>
              <a:t>、桩机进场准备打桩时发现，以上详勘表示地表为杂填土的区域，实际存在大面积的表层淤泥，且表层淤泥区域的面积大</a:t>
            </a:r>
            <a:r>
              <a:rPr lang="zh-CN" altLang="en-US" sz="2000" b="1" dirty="0" smtClean="0">
                <a:latin typeface="Heiti SC Light" panose="02000000000000000000" charset="-122"/>
                <a:ea typeface="Heiti SC Light" panose="02000000000000000000" charset="-122"/>
                <a:cs typeface="Heiti SC Light" panose="02000000000000000000" charset="-122"/>
              </a:rPr>
              <a:t>、</a:t>
            </a:r>
            <a:r>
              <a:rPr lang="zh-CN" altLang="zh-CN" sz="2000" b="1" dirty="0" smtClean="0">
                <a:latin typeface="Heiti SC Light" panose="02000000000000000000" charset="-122"/>
                <a:ea typeface="Heiti SC Light" panose="02000000000000000000" charset="-122"/>
                <a:cs typeface="Heiti SC Light" panose="02000000000000000000" charset="-122"/>
              </a:rPr>
              <a:t>深度深，无法满足桩机行进布置及打桩要求。</a:t>
            </a:r>
            <a:endParaRPr lang="zh-CN" altLang="zh-CN" sz="2000" b="1" dirty="0" smtClean="0">
              <a:latin typeface="Heiti SC Light" panose="02000000000000000000" charset="-122"/>
              <a:ea typeface="Heiti SC Light" panose="02000000000000000000" charset="-122"/>
              <a:cs typeface="Heiti SC Light" panose="02000000000000000000" charset="-122"/>
            </a:endParaRPr>
          </a:p>
          <a:p>
            <a:pPr algn="l"/>
            <a:r>
              <a:rPr lang="en-US" altLang="zh-CN" sz="2000" b="1" dirty="0" smtClean="0">
                <a:latin typeface="Heiti SC Light" panose="02000000000000000000" charset="-122"/>
                <a:ea typeface="Heiti SC Light" panose="02000000000000000000" charset="-122"/>
                <a:cs typeface="Heiti SC Light" panose="02000000000000000000" charset="-122"/>
              </a:rPr>
              <a:t>3</a:t>
            </a:r>
            <a:r>
              <a:rPr lang="zh-CN" altLang="zh-CN" sz="2000" b="1" dirty="0" smtClean="0">
                <a:latin typeface="Heiti SC Light" panose="02000000000000000000" charset="-122"/>
                <a:ea typeface="Heiti SC Light" panose="02000000000000000000" charset="-122"/>
                <a:cs typeface="Heiti SC Light" panose="02000000000000000000" charset="-122"/>
              </a:rPr>
              <a:t>、为满足桩机行进布置及打桩要求，施工总承包单位对表层淤泥区域采取换填措施，将现场表层淤泥开挖外运，购买建筑垃圾回填压实，经处理后的表层淤泥换填区域方可满足桩机行进布置及打桩。现场实际淤泥换填区域面积及工程量已经项目参建各方成确认。</a:t>
            </a:r>
            <a:endParaRPr lang="zh-CN" altLang="zh-CN" sz="2000" b="1" dirty="0" smtClean="0">
              <a:latin typeface="Heiti SC Light" panose="02000000000000000000" charset="-122"/>
              <a:ea typeface="Heiti SC Light" panose="02000000000000000000" charset="-122"/>
              <a:cs typeface="Heiti SC Light" panose="02000000000000000000" charset="-122"/>
            </a:endParaRPr>
          </a:p>
          <a:p>
            <a:pPr algn="l"/>
            <a:r>
              <a:rPr lang="en-US" altLang="zh-CN" sz="2000" b="1" dirty="0" smtClean="0">
                <a:latin typeface="Heiti SC Light" panose="02000000000000000000" charset="-122"/>
                <a:ea typeface="Heiti SC Light" panose="02000000000000000000" charset="-122"/>
                <a:cs typeface="Heiti SC Light" panose="02000000000000000000" charset="-122"/>
              </a:rPr>
              <a:t>4</a:t>
            </a:r>
            <a:r>
              <a:rPr lang="zh-CN" altLang="en-US" sz="2000" b="1" dirty="0" smtClean="0">
                <a:latin typeface="Heiti SC Light" panose="02000000000000000000" charset="-122"/>
                <a:ea typeface="Heiti SC Light" panose="02000000000000000000" charset="-122"/>
                <a:cs typeface="Heiti SC Light" panose="02000000000000000000" charset="-122"/>
              </a:rPr>
              <a:t>、</a:t>
            </a:r>
            <a:r>
              <a:rPr lang="zh-CN" altLang="zh-CN" sz="2000" b="1" dirty="0" smtClean="0">
                <a:latin typeface="Heiti SC Light" panose="02000000000000000000" charset="-122"/>
                <a:ea typeface="Heiti SC Light" panose="02000000000000000000" charset="-122"/>
                <a:cs typeface="Heiti SC Light" panose="02000000000000000000" charset="-122"/>
              </a:rPr>
              <a:t>合同约定“难以预见的……障碍物……等重大地质变化，其损失和处置费由建设单位承担”</a:t>
            </a:r>
            <a:r>
              <a:rPr lang="zh-CN" altLang="en-US" sz="2000" b="1" dirty="0" smtClean="0">
                <a:latin typeface="Heiti SC Light" panose="02000000000000000000" charset="-122"/>
                <a:ea typeface="Heiti SC Light" panose="02000000000000000000" charset="-122"/>
                <a:cs typeface="Heiti SC Light" panose="02000000000000000000" charset="-122"/>
              </a:rPr>
              <a:t>，</a:t>
            </a:r>
            <a:r>
              <a:rPr lang="zh-CN" altLang="zh-CN" sz="2000" b="1" dirty="0" smtClean="0">
                <a:latin typeface="Heiti SC Light" panose="02000000000000000000" charset="-122"/>
                <a:ea typeface="Heiti SC Light" panose="02000000000000000000" charset="-122"/>
                <a:cs typeface="Heiti SC Light" panose="02000000000000000000" charset="-122"/>
              </a:rPr>
              <a:t>淤泥是否为难以预见？</a:t>
            </a:r>
            <a:endParaRPr lang="zh-CN" altLang="zh-CN" sz="2000" b="1" dirty="0">
              <a:latin typeface="Heiti SC Light" panose="02000000000000000000" charset="-122"/>
              <a:ea typeface="Heiti SC Light" panose="02000000000000000000" charset="-122"/>
              <a:cs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7" name="图片 4"/>
          <p:cNvPicPr>
            <a:picLocks noChangeAspect="1"/>
          </p:cNvPicPr>
          <p:nvPr/>
        </p:nvPicPr>
        <p:blipFill>
          <a:blip r:embed="rId1"/>
          <a:srcRect t="54445" b="33333"/>
          <a:stretch>
            <a:fillRect/>
          </a:stretch>
        </p:blipFill>
        <p:spPr>
          <a:xfrm>
            <a:off x="0" y="0"/>
            <a:ext cx="12192000" cy="838200"/>
          </a:xfrm>
          <a:prstGeom prst="rect">
            <a:avLst/>
          </a:prstGeom>
          <a:noFill/>
          <a:ln w="9525">
            <a:noFill/>
          </a:ln>
        </p:spPr>
      </p:pic>
      <p:sp>
        <p:nvSpPr>
          <p:cNvPr id="80898" name="Rectangle 2"/>
          <p:cNvSpPr txBox="1"/>
          <p:nvPr/>
        </p:nvSpPr>
        <p:spPr>
          <a:xfrm>
            <a:off x="397511" y="147638"/>
            <a:ext cx="7419975" cy="542925"/>
          </a:xfrm>
          <a:prstGeom prst="rect">
            <a:avLst/>
          </a:prstGeom>
          <a:noFill/>
          <a:ln w="9525">
            <a:noFill/>
          </a:ln>
        </p:spPr>
        <p:txBody>
          <a:bodyPr lIns="109728" tIns="54864" rIns="109728" bIns="54864"/>
          <a:lstStyle/>
          <a:p>
            <a:r>
              <a:rPr lang="zh-CN" altLang="en-US" sz="2400" b="1" dirty="0" smtClean="0">
                <a:solidFill>
                  <a:schemeClr val="bg1">
                    <a:lumMod val="95000"/>
                  </a:schemeClr>
                </a:solidFill>
                <a:latin typeface="黑体" panose="02010609060101010101" charset="-122"/>
                <a:ea typeface="黑体" panose="02010609060101010101" charset="-122"/>
              </a:rPr>
              <a:t>变更争议</a:t>
            </a:r>
            <a:r>
              <a:rPr lang="zh-CN" altLang="en-US" sz="2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V.O</a:t>
            </a:r>
            <a:r>
              <a:rPr lang="zh-CN" altLang="en-US" sz="2400" b="1" dirty="0">
                <a:solidFill>
                  <a:schemeClr val="bg1"/>
                </a:solidFill>
              </a:rPr>
              <a:t>）</a:t>
            </a:r>
            <a:endParaRPr lang="zh-CN" altLang="en-US" sz="2400" b="1" dirty="0">
              <a:solidFill>
                <a:schemeClr val="bg1"/>
              </a:solidFill>
              <a:latin typeface="黑体" panose="02010609060101010101" charset="-122"/>
              <a:ea typeface="黑体" panose="02010609060101010101" charset="-122"/>
              <a:sym typeface="微软雅黑" panose="020B0503020204020204" pitchFamily="34" charset="-122"/>
            </a:endParaRPr>
          </a:p>
        </p:txBody>
      </p:sp>
      <p:sp>
        <p:nvSpPr>
          <p:cNvPr id="13" name="Rectangle 3"/>
          <p:cNvSpPr>
            <a:spLocks noChangeArrowheads="1"/>
          </p:cNvSpPr>
          <p:nvPr/>
        </p:nvSpPr>
        <p:spPr bwMode="auto">
          <a:xfrm>
            <a:off x="3900488" y="1346200"/>
            <a:ext cx="4613275" cy="607695"/>
          </a:xfrm>
          <a:prstGeom prst="rect">
            <a:avLst/>
          </a:prstGeom>
          <a:noFill/>
        </p:spPr>
        <p:txBody>
          <a:bodyPr lIns="72000">
            <a:spAutoFit/>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2800" b="1" i="0" u="none" strike="noStrike" kern="1200" cap="none" spc="10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（一）</a:t>
            </a:r>
            <a:endParaRPr kumimoji="0" lang="zh-CN" altLang="en-US" sz="2800" b="1" i="0" u="none" strike="noStrike" kern="1200" cap="none" spc="10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80902" name="文本框 1"/>
          <p:cNvSpPr txBox="1"/>
          <p:nvPr/>
        </p:nvSpPr>
        <p:spPr>
          <a:xfrm>
            <a:off x="720004" y="1311997"/>
            <a:ext cx="11222614" cy="4025719"/>
          </a:xfrm>
          <a:prstGeom prst="rect">
            <a:avLst/>
          </a:prstGeom>
          <a:noFill/>
          <a:ln w="9525">
            <a:noFill/>
          </a:ln>
        </p:spPr>
        <p:txBody>
          <a:bodyPr wrap="square">
            <a:spAutoFit/>
          </a:bodyPr>
          <a:lstStyle/>
          <a:p>
            <a:pPr marL="342900" indent="-342900" algn="l">
              <a:spcBef>
                <a:spcPct val="20000"/>
              </a:spcBef>
              <a:buClr>
                <a:srgbClr val="003366"/>
              </a:buClr>
              <a:buSzPct val="75000"/>
              <a:buFont typeface="Arial" panose="020B0604020202090204" pitchFamily="34" charset="0"/>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工程总承包的变更</a:t>
            </a:r>
            <a:endParaRPr lang="zh-CN" altLang="en-US"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r>
              <a:rPr lang="en-US" altLang="zh-CN"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、如果业主提出压缩工期，承包商如何处理？</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2、业主提供的资料有误，会导致工期延长和工程费用的增加，如何处理？</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r>
              <a:rPr lang="en-US" altLang="zh-CN" dirty="0" smtClean="0">
                <a:latin typeface="微软雅黑" panose="020B0503020204020204" pitchFamily="34" charset="-122"/>
                <a:ea typeface="微软雅黑" panose="020B0503020204020204" pitchFamily="34" charset="-122"/>
                <a:cs typeface="微软雅黑" panose="020B0503020204020204" pitchFamily="34" charset="-122"/>
              </a:rPr>
              <a:t>3</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、如果承包商原设计方</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案符合合同要求，业主提出一个新的设计方案，</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是否变</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更</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r>
              <a:rPr lang="zh-CN" altLang="zh-CN" dirty="0">
                <a:latin typeface="微软雅黑" panose="020B0503020204020204" pitchFamily="34" charset="-122"/>
                <a:ea typeface="微软雅黑" panose="020B0503020204020204" pitchFamily="34" charset="-122"/>
                <a:cs typeface="微软雅黑" panose="020B0503020204020204" pitchFamily="34" charset="-122"/>
              </a:rPr>
              <a:t>4</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、业主先挑设计缺陷</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，再要求修改。</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承包商如何应对？</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r>
              <a:rPr lang="zh-CN" altLang="en-US" dirty="0">
                <a:latin typeface="微软雅黑" panose="020B0503020204020204" pitchFamily="34" charset="-122"/>
                <a:ea typeface="微软雅黑" panose="020B0503020204020204" pitchFamily="34" charset="-122"/>
                <a:cs typeface="微软雅黑" panose="020B0503020204020204" pitchFamily="34" charset="-122"/>
              </a:rPr>
              <a:t>5</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、业主变更业主要求，承包商应当如何处理？</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spcBef>
                <a:spcPct val="20000"/>
              </a:spcBef>
              <a:buClr>
                <a:srgbClr val="003366"/>
              </a:buClr>
              <a:buSzPct val="75000"/>
              <a:buFont typeface="Arial" panose="020B0604020202090204" pitchFamily="34" charset="0"/>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25268" y="6154303"/>
            <a:ext cx="2349500" cy="533400"/>
          </a:xfrm>
          <a:prstGeom prst="rect">
            <a:avLst/>
          </a:prstGeom>
        </p:spPr>
      </p:pic>
      <p:pic>
        <p:nvPicPr>
          <p:cNvPr id="10" name="图片 7"/>
          <p:cNvPicPr>
            <a:picLocks noChangeAspect="1"/>
          </p:cNvPicPr>
          <p:nvPr/>
        </p:nvPicPr>
        <p:blipFill>
          <a:blip r:embed="rId3"/>
          <a:stretch>
            <a:fillRect/>
          </a:stretch>
        </p:blipFill>
        <p:spPr>
          <a:xfrm>
            <a:off x="5157788" y="6296025"/>
            <a:ext cx="1876425" cy="390525"/>
          </a:xfrm>
          <a:prstGeom prst="rect">
            <a:avLst/>
          </a:prstGeom>
          <a:noFill/>
          <a:ln w="9525">
            <a:noFill/>
          </a:ln>
        </p:spPr>
      </p:pic>
      <p:sp>
        <p:nvSpPr>
          <p:cNvPr id="11" name="矩形 10"/>
          <p:cNvSpPr/>
          <p:nvPr/>
        </p:nvSpPr>
        <p:spPr bwMode="auto">
          <a:xfrm>
            <a:off x="0" y="0"/>
            <a:ext cx="427038" cy="8382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b="0" i="0" u="none" strike="noStrike" kern="1200" cap="none" spc="0" normalizeH="0" baseline="0" noProof="0">
              <a:ln>
                <a:noFill/>
              </a:ln>
              <a:solidFill>
                <a:prstClr val="white"/>
              </a:solidFill>
              <a:effectLst/>
              <a:uLnTx/>
              <a:uFillTx/>
              <a:latin typeface="+mn-lt"/>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73101" y="858976"/>
            <a:ext cx="8492967" cy="484885"/>
          </a:xfrm>
        </p:spPr>
        <p:txBody>
          <a:bodyPr>
            <a:normAutofit fontScale="90000"/>
          </a:bodyPr>
          <a:lstStyle/>
          <a:p>
            <a:pPr algn="l"/>
            <a:br>
              <a:rPr lang="en-US"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br>
            <a:br>
              <a:rPr lang="en-US" altLang="en-US" sz="2800" dirty="0">
                <a:solidFill>
                  <a:srgbClr val="006284"/>
                </a:solidFill>
                <a:latin typeface="Heiti SC Light" panose="02000000000000000000" charset="-122"/>
                <a:ea typeface="Heiti SC Light" panose="02000000000000000000" charset="-122"/>
                <a:cs typeface="Heiti SC Light" panose="02000000000000000000" charset="-122"/>
              </a:rPr>
            </a:br>
            <a:r>
              <a:rPr lang="en-US" altLang="en-US" sz="2800" dirty="0" smtClean="0">
                <a:solidFill>
                  <a:srgbClr val="FF0000"/>
                </a:solidFill>
                <a:latin typeface="Heiti SC Light" panose="02000000000000000000" charset="-122"/>
                <a:ea typeface="Heiti SC Light" panose="02000000000000000000" charset="-122"/>
                <a:cs typeface="Heiti SC Light" panose="02000000000000000000" charset="-122"/>
              </a:rPr>
              <a:t>变更</a:t>
            </a:r>
            <a:r>
              <a:rPr lang="zh-CN" altLang="en-US" sz="2800" dirty="0" smtClean="0">
                <a:solidFill>
                  <a:srgbClr val="FF0000"/>
                </a:solidFill>
                <a:latin typeface="Heiti SC Light" panose="02000000000000000000" charset="-122"/>
                <a:ea typeface="Heiti SC Light" panose="02000000000000000000" charset="-122"/>
                <a:cs typeface="Heiti SC Light" panose="02000000000000000000" charset="-122"/>
              </a:rPr>
              <a:t>争议</a:t>
            </a:r>
            <a:r>
              <a:rPr lang="zh-CN" altLang="en-US" sz="2800"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dirty="0" smtClean="0">
                <a:latin typeface="微软雅黑" panose="020B0503020204020204" pitchFamily="34" charset="-122"/>
                <a:ea typeface="微软雅黑" panose="020B0503020204020204" pitchFamily="34" charset="-122"/>
                <a:cs typeface="微软雅黑" panose="020B0503020204020204" pitchFamily="34" charset="-122"/>
              </a:rPr>
              <a:t>V.O</a:t>
            </a:r>
            <a:r>
              <a:rPr lang="zh-CN" altLang="en-US" sz="2800" b="1" dirty="0" smtClean="0"/>
              <a:t>）</a:t>
            </a:r>
            <a:endParaRPr lang="zh-CN" altLang="en-US" sz="28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40205"/>
            <a:ext cx="8911590" cy="3831590"/>
          </a:xfrm>
        </p:spPr>
        <p:txBody>
          <a:bodyPr>
            <a:normAutofit/>
          </a:bodyPr>
          <a:lstStyle/>
          <a:p>
            <a:pPr algn="l"/>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cs typeface="Heiti SC Light" panose="02000000000000000000" charset="-122"/>
              </a:rPr>
              <a:t>变更可由发包人提出，也可由承包人提出</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cs typeface="Heiti SC Light" panose="02000000000000000000" charset="-122"/>
              </a:rPr>
              <a:t>变更由发包人提出时，应由发包人发出变更令，承包人应提出建议书，批准后实施</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cs typeface="Heiti SC Light" panose="02000000000000000000" charset="-122"/>
              </a:rPr>
              <a:t>变更由承包人提出时，应提供建议书，由发包人批准后实施</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cs typeface="Heiti SC Light" panose="02000000000000000000" charset="-122"/>
              </a:rPr>
              <a:t>未经发包人书面确认的任何变更，都将遇到结算障碍</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cs typeface="Heiti SC Light" panose="02000000000000000000" charset="-122"/>
              </a:rPr>
              <a:t>工程总承包的变更是指对业主要求的更改</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cs typeface="Heiti SC Light" panose="02000000000000000000" charset="-122"/>
              </a:rPr>
              <a:t>涉及价值工程的变更，应约定分成比例</a:t>
            </a:r>
            <a:endParaRPr lang="en-US" altLang="zh-CN"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1400" dirty="0"/>
          </a:p>
          <a:p>
            <a:pPr marL="342900" indent="-342900" algn="l">
              <a:buFont typeface="Wingdings" panose="05000000000000000000" pitchFamily="2" charset="2"/>
              <a:buChar char="l"/>
            </a:pPr>
            <a:endPar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73101" y="938738"/>
            <a:ext cx="8492967" cy="405123"/>
          </a:xfrm>
        </p:spPr>
        <p:txBody>
          <a:bodyPr>
            <a:normAutofit fontScale="90000"/>
          </a:bodyPr>
          <a:lstStyle/>
          <a:p>
            <a:pPr algn="l"/>
            <a:br>
              <a:rPr lang="en-US"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br>
            <a:br>
              <a:rPr lang="en-US" altLang="en-US" sz="2800" dirty="0">
                <a:solidFill>
                  <a:srgbClr val="006284"/>
                </a:solidFill>
                <a:latin typeface="Heiti SC Light" panose="02000000000000000000" charset="-122"/>
                <a:ea typeface="Heiti SC Light" panose="02000000000000000000" charset="-122"/>
                <a:cs typeface="Heiti SC Light" panose="02000000000000000000" charset="-122"/>
              </a:rPr>
            </a:br>
            <a:r>
              <a:rPr lang="en-US" altLang="en-US" sz="2800" b="1" dirty="0" smtClean="0">
                <a:solidFill>
                  <a:srgbClr val="000000"/>
                </a:solidFill>
                <a:latin typeface="Heiti SC Light" panose="02000000000000000000" charset="-122"/>
                <a:ea typeface="Heiti SC Light" panose="02000000000000000000" charset="-122"/>
                <a:cs typeface="Heiti SC Light" panose="02000000000000000000" charset="-122"/>
              </a:rPr>
              <a:t>调价</a:t>
            </a:r>
            <a:r>
              <a:rPr lang="zh-CN" altLang="en-US" sz="2800" b="1" dirty="0" smtClean="0">
                <a:solidFill>
                  <a:srgbClr val="000000"/>
                </a:solidFill>
                <a:latin typeface="Heiti SC Light" panose="02000000000000000000" charset="-122"/>
                <a:ea typeface="Heiti SC Light" panose="02000000000000000000" charset="-122"/>
                <a:cs typeface="Heiti SC Light" panose="02000000000000000000" charset="-122"/>
              </a:rPr>
              <a:t>争议</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b="1" dirty="0"/>
              <a:t>Price Fluctuation </a:t>
            </a:r>
            <a:r>
              <a:rPr lang="zh-CN" altLang="en-US" sz="2800" b="1" dirty="0" smtClean="0"/>
              <a:t>）</a:t>
            </a:r>
            <a:endParaRPr lang="zh-CN" altLang="en-US" sz="2800" b="1"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40205"/>
            <a:ext cx="8911590" cy="3705860"/>
          </a:xfrm>
        </p:spPr>
        <p:txBody>
          <a:bodyPr>
            <a:normAutofit/>
          </a:bodyPr>
          <a:lstStyle/>
          <a:p>
            <a:pPr algn="l"/>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zh-CN" sz="2000" dirty="0" smtClean="0">
                <a:latin typeface="Heiti SC Light" panose="02000000000000000000" charset="-122"/>
                <a:ea typeface="Heiti SC Light" panose="02000000000000000000" charset="-122"/>
                <a:cs typeface="Heiti SC Light" panose="02000000000000000000" charset="-122"/>
              </a:rPr>
              <a:t>暂定价与结算价</a:t>
            </a:r>
            <a:r>
              <a:rPr lang="zh-CN" altLang="en-US" sz="2000" dirty="0" smtClean="0">
                <a:latin typeface="Heiti SC Light" panose="02000000000000000000" charset="-122"/>
                <a:ea typeface="Heiti SC Light" panose="02000000000000000000" charset="-122"/>
                <a:cs typeface="Heiti SC Light" panose="02000000000000000000" charset="-122"/>
              </a:rPr>
              <a:t>差异</a:t>
            </a: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zh-CN" sz="2000" dirty="0">
                <a:latin typeface="Heiti SC Light" panose="02000000000000000000" charset="-122"/>
                <a:ea typeface="Heiti SC Light" panose="02000000000000000000" charset="-122"/>
                <a:cs typeface="Heiti SC Light" panose="02000000000000000000" charset="-122"/>
              </a:rPr>
              <a:t>正常施工期间，物价涨落 </a:t>
            </a: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工程延误期间，价格涨落</a:t>
            </a: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24020" y="723994"/>
            <a:ext cx="8492967" cy="576918"/>
          </a:xfrm>
        </p:spPr>
        <p:txBody>
          <a:bodyPr>
            <a:normAutofit/>
          </a:bodyPr>
          <a:lstStyle/>
          <a:p>
            <a:pPr algn="l"/>
            <a:r>
              <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rPr>
              <a:t>调价争议（</a:t>
            </a:r>
            <a:r>
              <a:rPr lang="en-US" altLang="zh-CN" sz="2400" b="1" dirty="0"/>
              <a:t>Price Fluctuation </a:t>
            </a:r>
            <a:r>
              <a:rPr lang="zh-CN" altLang="en-US" sz="2400" b="1" dirty="0"/>
              <a:t>）</a:t>
            </a:r>
            <a:endParaRPr lang="zh-CN" altLang="en-US" sz="24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449705" y="1986280"/>
            <a:ext cx="9733915" cy="3992880"/>
          </a:xfrm>
        </p:spPr>
        <p:txBody>
          <a:bodyPr>
            <a:normAutofit/>
          </a:bodyPr>
          <a:lstStyle/>
          <a:p>
            <a:pPr algn="l"/>
            <a:r>
              <a:rPr lang="zh-CN" altLang="zh-CN" dirty="0" smtClean="0">
                <a:latin typeface="Heiti SC Light" panose="02000000000000000000" charset="-122"/>
                <a:ea typeface="Heiti SC Light" panose="02000000000000000000" charset="-122"/>
                <a:cs typeface="Heiti SC Light" panose="02000000000000000000" charset="-122"/>
              </a:rPr>
              <a:t>正常施工期间，物价涨落 </a:t>
            </a:r>
            <a:endParaRPr lang="en-US" altLang="zh-CN"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基准价</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计算期间</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调价范围</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风险幅度</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除了计税，是否计取其他间接费用</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采用信息价还是调价指数</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调价付款时间</a:t>
            </a:r>
            <a:endParaRPr lang="en-US" altLang="zh-CN"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dirty="0" smtClean="0">
              <a:latin typeface="Heiti SC Light" panose="02000000000000000000" charset="-122"/>
              <a:ea typeface="Heiti SC Light" panose="02000000000000000000" charset="-122"/>
              <a:cs typeface="Heiti SC Light" panose="02000000000000000000" charset="-122"/>
            </a:endParaRPr>
          </a:p>
          <a:p>
            <a:pPr algn="l"/>
            <a:endParaRPr lang="zh-CN" altLang="en-US" dirty="0">
              <a:latin typeface="Heiti SC Light" panose="02000000000000000000" charset="-122"/>
              <a:ea typeface="Heiti SC Light" panose="02000000000000000000" charset="-122"/>
              <a:cs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89611" y="852840"/>
            <a:ext cx="8492967" cy="491021"/>
          </a:xfrm>
        </p:spPr>
        <p:txBody>
          <a:bodyPr>
            <a:normAutofit fontScale="90000"/>
          </a:bodyPr>
          <a:lstStyle/>
          <a:p>
            <a:pPr algn="l"/>
            <a:br>
              <a:rPr lang="en-US"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br>
            <a:br>
              <a:rPr lang="en-US" altLang="en-US" sz="2800" dirty="0">
                <a:solidFill>
                  <a:srgbClr val="006284"/>
                </a:solidFill>
                <a:latin typeface="Heiti SC Light" panose="02000000000000000000" charset="-122"/>
                <a:ea typeface="Heiti SC Light" panose="02000000000000000000" charset="-122"/>
                <a:cs typeface="Heiti SC Light" panose="02000000000000000000" charset="-122"/>
              </a:rPr>
            </a:br>
            <a:r>
              <a:rPr lang="en-US" altLang="en-US" sz="2800" b="1" dirty="0">
                <a:solidFill>
                  <a:srgbClr val="000000"/>
                </a:solidFill>
                <a:latin typeface="Heiti SC Light" panose="02000000000000000000" charset="-122"/>
                <a:ea typeface="Heiti SC Light" panose="02000000000000000000" charset="-122"/>
                <a:cs typeface="Heiti SC Light" panose="02000000000000000000" charset="-122"/>
              </a:rPr>
              <a:t>调价</a:t>
            </a:r>
            <a:r>
              <a:rPr lang="zh-CN" altLang="en-US" sz="2800" b="1" dirty="0">
                <a:solidFill>
                  <a:srgbClr val="000000"/>
                </a:solidFill>
                <a:latin typeface="Heiti SC Light" panose="02000000000000000000" charset="-122"/>
                <a:ea typeface="Heiti SC Light" panose="02000000000000000000" charset="-122"/>
                <a:cs typeface="Heiti SC Light" panose="02000000000000000000" charset="-122"/>
              </a:rPr>
              <a:t>争议</a:t>
            </a:r>
            <a:r>
              <a:rPr lang="zh-CN" altLang="en-US" sz="28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b="1" dirty="0"/>
              <a:t>Price Fluctuation </a:t>
            </a:r>
            <a:r>
              <a:rPr lang="zh-CN" altLang="en-US" sz="2800" b="1" dirty="0"/>
              <a:t>）</a:t>
            </a:r>
            <a:endParaRPr lang="zh-CN" altLang="en-US" sz="28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14170"/>
            <a:ext cx="8911590" cy="4450080"/>
          </a:xfrm>
        </p:spPr>
        <p:txBody>
          <a:bodyPr>
            <a:noAutofit/>
          </a:bodyPr>
          <a:lstStyle/>
          <a:p>
            <a:pPr algn="l"/>
            <a:r>
              <a:rPr lang="en-US" altLang="zh-CN" dirty="0" smtClean="0">
                <a:latin typeface="Heiti SC Light" panose="02000000000000000000" charset="-122"/>
                <a:ea typeface="Heiti SC Light" panose="02000000000000000000" charset="-122"/>
                <a:cs typeface="Heiti SC Light" panose="02000000000000000000" charset="-122"/>
              </a:rPr>
              <a:t>《</a:t>
            </a:r>
            <a:r>
              <a:rPr lang="zh-CN" altLang="zh-CN" dirty="0" smtClean="0">
                <a:latin typeface="Heiti SC Light" panose="02000000000000000000" charset="-122"/>
                <a:ea typeface="Heiti SC Light" panose="02000000000000000000" charset="-122"/>
                <a:cs typeface="Heiti SC Light" panose="02000000000000000000" charset="-122"/>
              </a:rPr>
              <a:t>关于进一步加强</a:t>
            </a:r>
            <a:r>
              <a:rPr lang="zh-CN" altLang="zh-CN" dirty="0">
                <a:latin typeface="Heiti SC Light" panose="02000000000000000000" charset="-122"/>
                <a:ea typeface="Heiti SC Light" panose="02000000000000000000" charset="-122"/>
                <a:cs typeface="Heiti SC Light" panose="02000000000000000000" charset="-122"/>
              </a:rPr>
              <a:t>杭州市建设工程市场 要素价格动态</a:t>
            </a:r>
            <a:r>
              <a:rPr lang="zh-CN" altLang="zh-CN" dirty="0" smtClean="0">
                <a:latin typeface="Heiti SC Light" panose="02000000000000000000" charset="-122"/>
                <a:ea typeface="Heiti SC Light" panose="02000000000000000000" charset="-122"/>
                <a:cs typeface="Heiti SC Light" panose="02000000000000000000" charset="-122"/>
              </a:rPr>
              <a:t>管理的指导意见</a:t>
            </a:r>
            <a:r>
              <a:rPr lang="en-US" altLang="zh-CN" dirty="0" smtClean="0">
                <a:latin typeface="Heiti SC Light" panose="02000000000000000000" charset="-122"/>
                <a:ea typeface="Heiti SC Light" panose="02000000000000000000" charset="-122"/>
                <a:cs typeface="Heiti SC Light" panose="02000000000000000000" charset="-122"/>
              </a:rPr>
              <a:t>》</a:t>
            </a:r>
            <a:r>
              <a:rPr lang="zh-CN" altLang="zh-CN" dirty="0">
                <a:latin typeface="Heiti SC Light" panose="02000000000000000000" charset="-122"/>
                <a:ea typeface="Heiti SC Light" panose="02000000000000000000" charset="-122"/>
                <a:cs typeface="Heiti SC Light" panose="02000000000000000000" charset="-122"/>
              </a:rPr>
              <a:t>杭建市发〔</a:t>
            </a:r>
            <a:r>
              <a:rPr lang="en-US" altLang="zh-CN" dirty="0">
                <a:latin typeface="Heiti SC Light" panose="02000000000000000000" charset="-122"/>
                <a:ea typeface="Heiti SC Light" panose="02000000000000000000" charset="-122"/>
                <a:cs typeface="Heiti SC Light" panose="02000000000000000000" charset="-122"/>
              </a:rPr>
              <a:t>2018</a:t>
            </a:r>
            <a:r>
              <a:rPr lang="zh-CN" altLang="zh-CN" dirty="0">
                <a:latin typeface="Heiti SC Light" panose="02000000000000000000" charset="-122"/>
                <a:ea typeface="Heiti SC Light" panose="02000000000000000000" charset="-122"/>
                <a:cs typeface="Heiti SC Light" panose="02000000000000000000" charset="-122"/>
              </a:rPr>
              <a:t>〕</a:t>
            </a:r>
            <a:r>
              <a:rPr lang="en-US" altLang="zh-CN" dirty="0">
                <a:latin typeface="Heiti SC Light" panose="02000000000000000000" charset="-122"/>
                <a:ea typeface="Heiti SC Light" panose="02000000000000000000" charset="-122"/>
                <a:cs typeface="Heiti SC Light" panose="02000000000000000000" charset="-122"/>
              </a:rPr>
              <a:t>579</a:t>
            </a:r>
            <a:r>
              <a:rPr lang="zh-CN" altLang="zh-CN" dirty="0">
                <a:latin typeface="Heiti SC Light" panose="02000000000000000000" charset="-122"/>
                <a:ea typeface="Heiti SC Light" panose="02000000000000000000" charset="-122"/>
                <a:cs typeface="Heiti SC Light" panose="02000000000000000000" charset="-122"/>
              </a:rPr>
              <a:t>号</a:t>
            </a:r>
            <a:endParaRPr lang="zh-CN" altLang="zh-CN" dirty="0">
              <a:latin typeface="Heiti SC Light" panose="02000000000000000000" charset="-122"/>
              <a:ea typeface="Heiti SC Light" panose="02000000000000000000" charset="-122"/>
              <a:cs typeface="Heiti SC Light" panose="02000000000000000000" charset="-122"/>
            </a:endParaRPr>
          </a:p>
          <a:p>
            <a:pPr algn="l"/>
            <a:r>
              <a:rPr lang="zh-CN" altLang="en-US" dirty="0" smtClean="0">
                <a:solidFill>
                  <a:srgbClr val="FF0000"/>
                </a:solidFill>
                <a:latin typeface="Heiti SC Light" panose="02000000000000000000" charset="-122"/>
                <a:ea typeface="Heiti SC Light" panose="02000000000000000000" charset="-122"/>
                <a:cs typeface="Heiti SC Light" panose="02000000000000000000" charset="-122"/>
              </a:rPr>
              <a:t>风险与责任挂钩</a:t>
            </a:r>
            <a:endParaRPr lang="zh-CN" altLang="en-US" dirty="0" smtClean="0">
              <a:solidFill>
                <a:srgbClr val="FF0000"/>
              </a:solidFill>
              <a:latin typeface="Heiti SC Light" panose="02000000000000000000" charset="-122"/>
              <a:ea typeface="Heiti SC Light" panose="02000000000000000000" charset="-122"/>
              <a:cs typeface="Heiti SC Light" panose="02000000000000000000" charset="-122"/>
            </a:endParaRPr>
          </a:p>
          <a:p>
            <a:pPr algn="l"/>
            <a:r>
              <a:rPr lang="en-US" altLang="zh-CN" b="1" dirty="0" smtClean="0">
                <a:latin typeface="Heiti SC Light" panose="02000000000000000000" charset="-122"/>
                <a:ea typeface="Heiti SC Light" panose="02000000000000000000" charset="-122"/>
                <a:cs typeface="Heiti SC Light" panose="02000000000000000000" charset="-122"/>
              </a:rPr>
              <a:t>1</a:t>
            </a:r>
            <a:r>
              <a:rPr lang="zh-CN" altLang="en-US" b="1" dirty="0" smtClean="0">
                <a:latin typeface="Heiti SC Light" panose="02000000000000000000" charset="-122"/>
                <a:ea typeface="Heiti SC Light" panose="02000000000000000000" charset="-122"/>
                <a:cs typeface="Heiti SC Light" panose="02000000000000000000" charset="-122"/>
              </a:rPr>
              <a:t>、</a:t>
            </a:r>
            <a:r>
              <a:rPr lang="zh-CN" altLang="zh-CN" b="1" dirty="0" smtClean="0">
                <a:latin typeface="Heiti SC Light" panose="02000000000000000000" charset="-122"/>
                <a:ea typeface="Heiti SC Light" panose="02000000000000000000" charset="-122"/>
                <a:cs typeface="Heiti SC Light" panose="02000000000000000000" charset="-122"/>
              </a:rPr>
              <a:t>延误开工</a:t>
            </a:r>
            <a:endParaRPr lang="zh-CN" altLang="zh-CN" dirty="0">
              <a:latin typeface="Heiti SC Light" panose="02000000000000000000" charset="-122"/>
              <a:ea typeface="Heiti SC Light" panose="02000000000000000000" charset="-122"/>
              <a:cs typeface="Heiti SC Light" panose="02000000000000000000" charset="-122"/>
            </a:endParaRPr>
          </a:p>
          <a:p>
            <a:pPr algn="l">
              <a:lnSpc>
                <a:spcPct val="150000"/>
              </a:lnSpc>
            </a:pPr>
            <a:r>
              <a:rPr lang="zh-CN" altLang="zh-CN" dirty="0" smtClean="0">
                <a:latin typeface="Heiti SC Light" panose="02000000000000000000" charset="-122"/>
                <a:ea typeface="Heiti SC Light" panose="02000000000000000000" charset="-122"/>
                <a:cs typeface="Heiti SC Light" panose="02000000000000000000" charset="-122"/>
              </a:rPr>
              <a:t>发包人由于前期征地拆迁</a:t>
            </a:r>
            <a:r>
              <a:rPr lang="zh-CN" altLang="zh-CN" dirty="0">
                <a:latin typeface="Heiti SC Light" panose="02000000000000000000" charset="-122"/>
                <a:ea typeface="Heiti SC Light" panose="02000000000000000000" charset="-122"/>
                <a:cs typeface="Heiti SC Light" panose="02000000000000000000" charset="-122"/>
              </a:rPr>
              <a:t>、设计方案重大调整等原因未能在计划开工日期之日起</a:t>
            </a:r>
            <a:r>
              <a:rPr lang="en-US" altLang="zh-CN" dirty="0">
                <a:latin typeface="Heiti SC Light" panose="02000000000000000000" charset="-122"/>
                <a:ea typeface="Heiti SC Light" panose="02000000000000000000" charset="-122"/>
                <a:cs typeface="Heiti SC Light" panose="02000000000000000000" charset="-122"/>
              </a:rPr>
              <a:t>90</a:t>
            </a:r>
            <a:r>
              <a:rPr lang="zh-CN" altLang="zh-CN" dirty="0">
                <a:latin typeface="Heiti SC Light" panose="02000000000000000000" charset="-122"/>
                <a:ea typeface="Heiti SC Light" panose="02000000000000000000" charset="-122"/>
                <a:cs typeface="Heiti SC Light" panose="02000000000000000000" charset="-122"/>
              </a:rPr>
              <a:t>天内开工的，遇到人工、材料、机械价格大幅度上涨或下跌时</a:t>
            </a:r>
            <a:r>
              <a:rPr lang="zh-CN" altLang="zh-CN" dirty="0" smtClean="0">
                <a:latin typeface="Heiti SC Light" panose="02000000000000000000" charset="-122"/>
                <a:ea typeface="Heiti SC Light" panose="02000000000000000000" charset="-122"/>
                <a:cs typeface="Heiti SC Light" panose="02000000000000000000" charset="-122"/>
              </a:rPr>
              <a:t>，投标截止</a:t>
            </a:r>
            <a:r>
              <a:rPr lang="zh-CN" altLang="zh-CN" dirty="0">
                <a:latin typeface="Heiti SC Light" panose="02000000000000000000" charset="-122"/>
                <a:ea typeface="Heiti SC Light" panose="02000000000000000000" charset="-122"/>
                <a:cs typeface="Heiti SC Light" panose="02000000000000000000" charset="-122"/>
              </a:rPr>
              <a:t>日前</a:t>
            </a:r>
            <a:r>
              <a:rPr lang="en-US" altLang="zh-CN" dirty="0">
                <a:latin typeface="Heiti SC Light" panose="02000000000000000000" charset="-122"/>
                <a:ea typeface="Heiti SC Light" panose="02000000000000000000" charset="-122"/>
                <a:cs typeface="Heiti SC Light" panose="02000000000000000000" charset="-122"/>
              </a:rPr>
              <a:t>28</a:t>
            </a:r>
            <a:r>
              <a:rPr lang="zh-CN" altLang="zh-CN" dirty="0">
                <a:latin typeface="Heiti SC Light" panose="02000000000000000000" charset="-122"/>
                <a:ea typeface="Heiti SC Light" panose="02000000000000000000" charset="-122"/>
                <a:cs typeface="Heiti SC Light" panose="02000000000000000000" charset="-122"/>
              </a:rPr>
              <a:t>日历天</a:t>
            </a:r>
            <a:r>
              <a:rPr lang="zh-CN" altLang="zh-CN" dirty="0" smtClean="0">
                <a:latin typeface="Heiti SC Light" panose="02000000000000000000" charset="-122"/>
                <a:ea typeface="Heiti SC Light" panose="02000000000000000000" charset="-122"/>
                <a:cs typeface="Heiti SC Light" panose="02000000000000000000" charset="-122"/>
              </a:rPr>
              <a:t>所在月份的人工价</a:t>
            </a:r>
            <a:r>
              <a:rPr lang="zh-CN" altLang="zh-CN" dirty="0">
                <a:latin typeface="Heiti SC Light" panose="02000000000000000000" charset="-122"/>
                <a:ea typeface="Heiti SC Light" panose="02000000000000000000" charset="-122"/>
                <a:cs typeface="Heiti SC Light" panose="02000000000000000000" charset="-122"/>
              </a:rPr>
              <a:t>格指数、</a:t>
            </a:r>
            <a:r>
              <a:rPr lang="zh-CN" altLang="zh-CN" dirty="0" smtClean="0">
                <a:latin typeface="Heiti SC Light" panose="02000000000000000000" charset="-122"/>
                <a:ea typeface="Heiti SC Light" panose="02000000000000000000" charset="-122"/>
                <a:cs typeface="Heiti SC Light" panose="02000000000000000000" charset="-122"/>
              </a:rPr>
              <a:t>材料信息价计算人工</a:t>
            </a:r>
            <a:r>
              <a:rPr lang="zh-CN" altLang="zh-CN" dirty="0">
                <a:latin typeface="Heiti SC Light" panose="02000000000000000000" charset="-122"/>
                <a:ea typeface="Heiti SC Light" panose="02000000000000000000" charset="-122"/>
                <a:cs typeface="Heiti SC Light" panose="02000000000000000000" charset="-122"/>
              </a:rPr>
              <a:t>、材料、机械的价差，在投标报价基础上调整相应</a:t>
            </a:r>
            <a:r>
              <a:rPr lang="zh-CN" altLang="zh-CN" dirty="0" smtClean="0">
                <a:latin typeface="Heiti SC Light" panose="02000000000000000000" charset="-122"/>
                <a:ea typeface="Heiti SC Light" panose="02000000000000000000" charset="-122"/>
                <a:cs typeface="Heiti SC Light" panose="02000000000000000000" charset="-122"/>
              </a:rPr>
              <a:t>的合同价，</a:t>
            </a:r>
            <a:r>
              <a:rPr lang="zh-CN" altLang="zh-CN" dirty="0">
                <a:latin typeface="Heiti SC Light" panose="02000000000000000000" charset="-122"/>
                <a:ea typeface="Heiti SC Light" panose="02000000000000000000" charset="-122"/>
                <a:cs typeface="Heiti SC Light" panose="02000000000000000000" charset="-122"/>
              </a:rPr>
              <a:t>调整的价款与工程进度款同期支付</a:t>
            </a:r>
            <a:r>
              <a:rPr lang="zh-CN" altLang="zh-CN" dirty="0" smtClean="0">
                <a:latin typeface="Heiti SC Light" panose="02000000000000000000" charset="-122"/>
                <a:ea typeface="Heiti SC Light" panose="02000000000000000000" charset="-122"/>
                <a:cs typeface="Heiti SC Light" panose="02000000000000000000" charset="-122"/>
              </a:rPr>
              <a:t>。</a:t>
            </a:r>
            <a:endParaRPr lang="en-US" altLang="zh-CN" dirty="0" smtClean="0">
              <a:latin typeface="Heiti SC Light" panose="02000000000000000000" charset="-122"/>
              <a:ea typeface="Heiti SC Light" panose="02000000000000000000" charset="-122"/>
              <a:cs typeface="Heiti SC Light" panose="02000000000000000000" charset="-122"/>
            </a:endParaRPr>
          </a:p>
          <a:p>
            <a:pPr algn="l"/>
            <a:endParaRPr lang="en-US" altLang="zh-CN" dirty="0" smtClean="0">
              <a:latin typeface="Heiti SC Light" panose="02000000000000000000" charset="-122"/>
              <a:ea typeface="Heiti SC Light" panose="02000000000000000000" charset="-122"/>
              <a:cs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89611" y="852840"/>
            <a:ext cx="8492967" cy="491021"/>
          </a:xfrm>
        </p:spPr>
        <p:txBody>
          <a:bodyPr>
            <a:normAutofit fontScale="90000"/>
          </a:bodyPr>
          <a:lstStyle/>
          <a:p>
            <a:pPr algn="l"/>
            <a:br>
              <a:rPr lang="en-US"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br>
            <a:br>
              <a:rPr lang="en-US" altLang="en-US" sz="2800" dirty="0">
                <a:solidFill>
                  <a:srgbClr val="006284"/>
                </a:solidFill>
                <a:latin typeface="Heiti SC Light" panose="02000000000000000000" charset="-122"/>
                <a:ea typeface="Heiti SC Light" panose="02000000000000000000" charset="-122"/>
                <a:cs typeface="Heiti SC Light" panose="02000000000000000000" charset="-122"/>
              </a:rPr>
            </a:br>
            <a:r>
              <a:rPr lang="en-US" altLang="en-US" sz="2800" b="1" dirty="0">
                <a:solidFill>
                  <a:srgbClr val="000000"/>
                </a:solidFill>
                <a:latin typeface="Heiti SC Light" panose="02000000000000000000" charset="-122"/>
                <a:ea typeface="Heiti SC Light" panose="02000000000000000000" charset="-122"/>
                <a:cs typeface="Heiti SC Light" panose="02000000000000000000" charset="-122"/>
              </a:rPr>
              <a:t>调价</a:t>
            </a:r>
            <a:r>
              <a:rPr lang="zh-CN" altLang="en-US" sz="2800" b="1" dirty="0">
                <a:solidFill>
                  <a:srgbClr val="000000"/>
                </a:solidFill>
                <a:latin typeface="Heiti SC Light" panose="02000000000000000000" charset="-122"/>
                <a:ea typeface="Heiti SC Light" panose="02000000000000000000" charset="-122"/>
                <a:cs typeface="Heiti SC Light" panose="02000000000000000000" charset="-122"/>
              </a:rPr>
              <a:t>争议</a:t>
            </a:r>
            <a:r>
              <a:rPr lang="zh-CN" altLang="en-US" sz="28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b="1" dirty="0"/>
              <a:t>Price Fluctuation </a:t>
            </a:r>
            <a:r>
              <a:rPr lang="zh-CN" altLang="en-US" sz="2800" b="1" dirty="0"/>
              <a:t>）</a:t>
            </a:r>
            <a:endParaRPr lang="zh-CN" altLang="en-US" sz="28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343660"/>
            <a:ext cx="8911590" cy="4991735"/>
          </a:xfrm>
        </p:spPr>
        <p:txBody>
          <a:bodyPr>
            <a:noAutofit/>
          </a:bodyPr>
          <a:lstStyle/>
          <a:p>
            <a:pPr algn="l">
              <a:lnSpc>
                <a:spcPct val="170000"/>
              </a:lnSpc>
            </a:pP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zh-CN" sz="2000" dirty="0" smtClean="0">
                <a:latin typeface="Heiti SC Light" panose="02000000000000000000" charset="-122"/>
                <a:ea typeface="Heiti SC Light" panose="02000000000000000000" charset="-122"/>
                <a:cs typeface="Heiti SC Light" panose="02000000000000000000" charset="-122"/>
              </a:rPr>
              <a:t>关于进一步加强</a:t>
            </a:r>
            <a:r>
              <a:rPr lang="zh-CN" altLang="zh-CN" sz="2000" dirty="0">
                <a:latin typeface="Heiti SC Light" panose="02000000000000000000" charset="-122"/>
                <a:ea typeface="Heiti SC Light" panose="02000000000000000000" charset="-122"/>
                <a:cs typeface="Heiti SC Light" panose="02000000000000000000" charset="-122"/>
              </a:rPr>
              <a:t>杭州市建设工程市场 要素价格动态</a:t>
            </a:r>
            <a:r>
              <a:rPr lang="zh-CN" altLang="zh-CN" sz="2000" dirty="0" smtClean="0">
                <a:latin typeface="Heiti SC Light" panose="02000000000000000000" charset="-122"/>
                <a:ea typeface="Heiti SC Light" panose="02000000000000000000" charset="-122"/>
                <a:cs typeface="Heiti SC Light" panose="02000000000000000000" charset="-122"/>
              </a:rPr>
              <a:t>管理的指导意见</a:t>
            </a: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en-US" sz="2000" dirty="0" smtClean="0">
                <a:latin typeface="Heiti SC Light" panose="02000000000000000000" charset="-122"/>
                <a:ea typeface="Heiti SC Light" panose="02000000000000000000" charset="-122"/>
                <a:cs typeface="Heiti SC Light" panose="02000000000000000000" charset="-122"/>
                <a:sym typeface="+mn-ea"/>
              </a:rPr>
              <a:t>（</a:t>
            </a:r>
            <a:r>
              <a:rPr lang="zh-CN" altLang="zh-CN" sz="2000" dirty="0" smtClean="0">
                <a:latin typeface="Heiti SC Light" panose="02000000000000000000" charset="-122"/>
                <a:ea typeface="Heiti SC Light" panose="02000000000000000000" charset="-122"/>
                <a:cs typeface="Heiti SC Light" panose="02000000000000000000" charset="-122"/>
                <a:sym typeface="+mn-ea"/>
              </a:rPr>
              <a:t>杭</a:t>
            </a:r>
            <a:r>
              <a:rPr lang="zh-CN" altLang="zh-CN" sz="2000" dirty="0">
                <a:latin typeface="Heiti SC Light" panose="02000000000000000000" charset="-122"/>
                <a:ea typeface="Heiti SC Light" panose="02000000000000000000" charset="-122"/>
                <a:cs typeface="Heiti SC Light" panose="02000000000000000000" charset="-122"/>
                <a:sym typeface="+mn-ea"/>
              </a:rPr>
              <a:t>建市发〔</a:t>
            </a:r>
            <a:r>
              <a:rPr lang="en-US" altLang="zh-CN" sz="2000" dirty="0">
                <a:latin typeface="Heiti SC Light" panose="02000000000000000000" charset="-122"/>
                <a:ea typeface="Heiti SC Light" panose="02000000000000000000" charset="-122"/>
                <a:cs typeface="Heiti SC Light" panose="02000000000000000000" charset="-122"/>
                <a:sym typeface="+mn-ea"/>
              </a:rPr>
              <a:t>2018</a:t>
            </a:r>
            <a:r>
              <a:rPr lang="zh-CN" altLang="zh-CN" sz="2000" dirty="0">
                <a:latin typeface="Heiti SC Light" panose="02000000000000000000" charset="-122"/>
                <a:ea typeface="Heiti SC Light" panose="02000000000000000000" charset="-122"/>
                <a:cs typeface="Heiti SC Light" panose="02000000000000000000" charset="-122"/>
                <a:sym typeface="+mn-ea"/>
              </a:rPr>
              <a:t>〕</a:t>
            </a:r>
            <a:r>
              <a:rPr lang="en-US" altLang="zh-CN" sz="2000" dirty="0" smtClean="0">
                <a:latin typeface="Heiti SC Light" panose="02000000000000000000" charset="-122"/>
                <a:ea typeface="Heiti SC Light" panose="02000000000000000000" charset="-122"/>
                <a:cs typeface="Heiti SC Light" panose="02000000000000000000" charset="-122"/>
                <a:sym typeface="+mn-ea"/>
              </a:rPr>
              <a:t>579</a:t>
            </a:r>
            <a:r>
              <a:rPr lang="zh-CN" altLang="zh-CN" sz="2000" dirty="0" smtClean="0">
                <a:latin typeface="Heiti SC Light" panose="02000000000000000000" charset="-122"/>
                <a:ea typeface="Heiti SC Light" panose="02000000000000000000" charset="-122"/>
                <a:cs typeface="Heiti SC Light" panose="02000000000000000000" charset="-122"/>
                <a:sym typeface="+mn-ea"/>
              </a:rPr>
              <a:t>号</a:t>
            </a:r>
            <a:r>
              <a:rPr lang="zh-CN" altLang="en-US" sz="2000" dirty="0" smtClean="0">
                <a:latin typeface="Heiti SC Light" panose="02000000000000000000" charset="-122"/>
                <a:ea typeface="Heiti SC Light" panose="02000000000000000000" charset="-122"/>
                <a:cs typeface="Heiti SC Light" panose="02000000000000000000" charset="-122"/>
                <a:sym typeface="+mn-ea"/>
              </a:rPr>
              <a:t>）</a:t>
            </a:r>
            <a:endParaRPr lang="zh-CN" altLang="zh-CN" sz="2000" dirty="0">
              <a:latin typeface="Heiti SC Light" panose="02000000000000000000" charset="-122"/>
              <a:ea typeface="Heiti SC Light" panose="02000000000000000000" charset="-122"/>
              <a:cs typeface="Heiti SC Light" panose="02000000000000000000" charset="-122"/>
            </a:endParaRPr>
          </a:p>
          <a:p>
            <a:pPr algn="l">
              <a:lnSpc>
                <a:spcPct val="170000"/>
              </a:lnSpc>
            </a:pPr>
            <a:r>
              <a:rPr lang="zh-CN" altLang="zh-CN" sz="2000" b="1" dirty="0" smtClean="0">
                <a:latin typeface="Heiti SC Light" panose="02000000000000000000" charset="-122"/>
                <a:ea typeface="Heiti SC Light" panose="02000000000000000000" charset="-122"/>
                <a:cs typeface="Heiti SC Light" panose="02000000000000000000" charset="-122"/>
              </a:rPr>
              <a:t>2、</a:t>
            </a:r>
            <a:r>
              <a:rPr lang="zh-CN" altLang="zh-CN" sz="2000" b="1" dirty="0">
                <a:latin typeface="Heiti SC Light" panose="02000000000000000000" charset="-122"/>
                <a:ea typeface="Heiti SC Light" panose="02000000000000000000" charset="-122"/>
                <a:cs typeface="Heiti SC Light" panose="02000000000000000000" charset="-122"/>
              </a:rPr>
              <a:t>工期延误</a:t>
            </a:r>
            <a:endParaRPr lang="zh-CN" altLang="zh-CN" sz="2000" dirty="0">
              <a:latin typeface="Heiti SC Light" panose="02000000000000000000" charset="-122"/>
              <a:ea typeface="Heiti SC Light" panose="02000000000000000000" charset="-122"/>
              <a:cs typeface="Heiti SC Light" panose="02000000000000000000" charset="-122"/>
            </a:endParaRPr>
          </a:p>
          <a:p>
            <a:pPr algn="l">
              <a:lnSpc>
                <a:spcPct val="170000"/>
              </a:lnSpc>
            </a:pPr>
            <a:r>
              <a:rPr lang="zh-CN" altLang="zh-CN" sz="2000" dirty="0" smtClean="0">
                <a:latin typeface="Heiti SC Light" panose="02000000000000000000" charset="-122"/>
                <a:ea typeface="Heiti SC Light" panose="02000000000000000000" charset="-122"/>
                <a:cs typeface="Heiti SC Light" panose="02000000000000000000" charset="-122"/>
              </a:rPr>
              <a:t>（</a:t>
            </a:r>
            <a:r>
              <a:rPr lang="en-US" altLang="zh-CN" sz="2000" dirty="0">
                <a:latin typeface="Heiti SC Light" panose="02000000000000000000" charset="-122"/>
                <a:ea typeface="Heiti SC Light" panose="02000000000000000000" charset="-122"/>
                <a:cs typeface="Heiti SC Light" panose="02000000000000000000" charset="-122"/>
              </a:rPr>
              <a:t>1</a:t>
            </a:r>
            <a:r>
              <a:rPr lang="zh-CN" altLang="zh-CN" sz="2000" dirty="0">
                <a:latin typeface="Heiti SC Light" panose="02000000000000000000" charset="-122"/>
                <a:ea typeface="Heiti SC Light" panose="02000000000000000000" charset="-122"/>
                <a:cs typeface="Heiti SC Light" panose="02000000000000000000" charset="-122"/>
              </a:rPr>
              <a:t>）由于承包人原因延误工期而遇价格涨跌的，延误期间的价格上涨费用由承包人自行承担；反之，因价格下降造成的价差则由发包人受益，发包人结算时扣回价差。</a:t>
            </a:r>
            <a:endParaRPr lang="zh-CN" altLang="zh-CN" sz="2000" dirty="0">
              <a:latin typeface="Heiti SC Light" panose="02000000000000000000" charset="-122"/>
              <a:ea typeface="Heiti SC Light" panose="02000000000000000000" charset="-122"/>
              <a:cs typeface="Heiti SC Light" panose="02000000000000000000" charset="-122"/>
            </a:endParaRPr>
          </a:p>
          <a:p>
            <a:pPr algn="l">
              <a:lnSpc>
                <a:spcPct val="170000"/>
              </a:lnSpc>
            </a:pPr>
            <a:r>
              <a:rPr lang="zh-CN" altLang="zh-CN" sz="2000" dirty="0">
                <a:latin typeface="Heiti SC Light" panose="02000000000000000000" charset="-122"/>
                <a:ea typeface="Heiti SC Light" panose="02000000000000000000" charset="-122"/>
                <a:cs typeface="Heiti SC Light" panose="02000000000000000000" charset="-122"/>
              </a:rPr>
              <a:t>（</a:t>
            </a:r>
            <a:r>
              <a:rPr lang="en-US" altLang="zh-CN" sz="2000" dirty="0">
                <a:latin typeface="Heiti SC Light" panose="02000000000000000000" charset="-122"/>
                <a:ea typeface="Heiti SC Light" panose="02000000000000000000" charset="-122"/>
                <a:cs typeface="Heiti SC Light" panose="02000000000000000000" charset="-122"/>
              </a:rPr>
              <a:t>2</a:t>
            </a:r>
            <a:r>
              <a:rPr lang="zh-CN" altLang="zh-CN" sz="2000" dirty="0">
                <a:latin typeface="Heiti SC Light" panose="02000000000000000000" charset="-122"/>
                <a:ea typeface="Heiti SC Light" panose="02000000000000000000" charset="-122"/>
                <a:cs typeface="Heiti SC Light" panose="02000000000000000000" charset="-122"/>
              </a:rPr>
              <a:t>）由于</a:t>
            </a:r>
            <a:r>
              <a:rPr lang="zh-CN" altLang="zh-CN" sz="2000" b="1" dirty="0">
                <a:solidFill>
                  <a:srgbClr val="FF0000"/>
                </a:solidFill>
                <a:latin typeface="Heiti SC Medium" panose="02000000000000000000" charset="-122"/>
                <a:ea typeface="Heiti SC Medium" panose="02000000000000000000" charset="-122"/>
                <a:cs typeface="Heiti SC Light" panose="02000000000000000000" charset="-122"/>
              </a:rPr>
              <a:t>发包人原因</a:t>
            </a:r>
            <a:r>
              <a:rPr lang="zh-CN" altLang="zh-CN" sz="2000" dirty="0">
                <a:latin typeface="Heiti SC Light" panose="02000000000000000000" charset="-122"/>
                <a:ea typeface="Heiti SC Light" panose="02000000000000000000" charset="-122"/>
                <a:cs typeface="Heiti SC Light" panose="02000000000000000000" charset="-122"/>
              </a:rPr>
              <a:t>延误工期而遇价格涨跌的，延误期间的价格上涨费用由发包人承担，价差计入工程造价；反之，因价格下降造成的价差则由承包人受益，发包人不得扣回价差。</a:t>
            </a:r>
            <a:endParaRPr lang="zh-CN" altLang="zh-CN" sz="2000" dirty="0">
              <a:latin typeface="Heiti SC Light" panose="02000000000000000000" charset="-122"/>
              <a:ea typeface="Heiti SC Light" panose="02000000000000000000" charset="-122"/>
              <a:cs typeface="Heiti SC Light" panose="02000000000000000000" charset="-122"/>
            </a:endParaRPr>
          </a:p>
          <a:p>
            <a:pPr algn="l">
              <a:lnSpc>
                <a:spcPct val="170000"/>
              </a:lnSpc>
            </a:pPr>
            <a:endParaRPr lang="zh-CN" altLang="zh-CN" sz="2000" dirty="0" smtClean="0">
              <a:latin typeface="Heiti SC Light" panose="02000000000000000000" charset="-122"/>
              <a:ea typeface="Heiti SC Light" panose="02000000000000000000" charset="-122"/>
              <a:cs typeface="Heiti SC Light" panose="02000000000000000000" charset="-122"/>
            </a:endParaRPr>
          </a:p>
          <a:p>
            <a:pPr algn="l">
              <a:lnSpc>
                <a:spcPct val="170000"/>
              </a:lnSpc>
            </a:pPr>
            <a:endParaRPr lang="en-US" altLang="zh-CN" sz="1100" dirty="0" smtClean="0">
              <a:latin typeface="Heiti SC Light" panose="02000000000000000000" charset="-122"/>
              <a:ea typeface="Heiti SC Light" panose="02000000000000000000" charset="-122"/>
              <a:cs typeface="Heiti SC Light" panose="02000000000000000000" charset="-122"/>
            </a:endParaRPr>
          </a:p>
          <a:p>
            <a:pPr marL="342900" indent="-342900" algn="l">
              <a:lnSpc>
                <a:spcPct val="170000"/>
              </a:lnSpc>
              <a:buFont typeface="Wingdings" panose="05000000000000000000" pitchFamily="2" charset="2"/>
              <a:buChar char="l"/>
            </a:pPr>
            <a:endParaRPr lang="en-US" altLang="zh-CN" sz="1100" dirty="0" smtClean="0">
              <a:latin typeface="Heiti SC Light" panose="02000000000000000000" charset="-122"/>
              <a:ea typeface="Heiti SC Light" panose="02000000000000000000" charset="-122"/>
              <a:cs typeface="Heiti SC Light" panose="02000000000000000000" charset="-122"/>
            </a:endParaRPr>
          </a:p>
          <a:p>
            <a:pPr algn="l">
              <a:lnSpc>
                <a:spcPct val="170000"/>
              </a:lnSpc>
            </a:pPr>
            <a:endParaRPr lang="en-US" altLang="zh-CN" sz="400" dirty="0" smtClean="0">
              <a:latin typeface="Heiti SC Light" panose="02000000000000000000" charset="-122"/>
              <a:ea typeface="Heiti SC Light" panose="02000000000000000000" charset="-122"/>
              <a:cs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89611" y="852840"/>
            <a:ext cx="8492967" cy="491021"/>
          </a:xfrm>
        </p:spPr>
        <p:txBody>
          <a:bodyPr>
            <a:normAutofit fontScale="90000"/>
          </a:bodyPr>
          <a:lstStyle/>
          <a:p>
            <a:pPr algn="l"/>
            <a:br>
              <a:rPr lang="en-US"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br>
            <a:br>
              <a:rPr lang="en-US" altLang="en-US" sz="2800" dirty="0">
                <a:solidFill>
                  <a:srgbClr val="006284"/>
                </a:solidFill>
                <a:latin typeface="Heiti SC Light" panose="02000000000000000000" charset="-122"/>
                <a:ea typeface="Heiti SC Light" panose="02000000000000000000" charset="-122"/>
                <a:cs typeface="Heiti SC Light" panose="02000000000000000000" charset="-122"/>
              </a:rPr>
            </a:br>
            <a:r>
              <a:rPr lang="en-US" altLang="en-US" sz="2800" b="1" dirty="0">
                <a:solidFill>
                  <a:srgbClr val="000000"/>
                </a:solidFill>
                <a:latin typeface="Heiti SC Light" panose="02000000000000000000" charset="-122"/>
                <a:ea typeface="Heiti SC Light" panose="02000000000000000000" charset="-122"/>
                <a:cs typeface="Heiti SC Light" panose="02000000000000000000" charset="-122"/>
              </a:rPr>
              <a:t>调价</a:t>
            </a:r>
            <a:r>
              <a:rPr lang="zh-CN" altLang="en-US" sz="2800" b="1" dirty="0">
                <a:solidFill>
                  <a:srgbClr val="000000"/>
                </a:solidFill>
                <a:latin typeface="Heiti SC Light" panose="02000000000000000000" charset="-122"/>
                <a:ea typeface="Heiti SC Light" panose="02000000000000000000" charset="-122"/>
                <a:cs typeface="Heiti SC Light" panose="02000000000000000000" charset="-122"/>
              </a:rPr>
              <a:t>争议</a:t>
            </a:r>
            <a:r>
              <a:rPr lang="zh-CN" altLang="en-US" sz="28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b="1" dirty="0"/>
              <a:t>Price Fluctuation </a:t>
            </a:r>
            <a:r>
              <a:rPr lang="zh-CN" altLang="en-US" sz="2800" b="1" dirty="0"/>
              <a:t>）</a:t>
            </a:r>
            <a:endParaRPr lang="zh-CN" altLang="en-US" sz="28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14170"/>
            <a:ext cx="8911590" cy="4574540"/>
          </a:xfrm>
        </p:spPr>
        <p:txBody>
          <a:bodyPr>
            <a:noAutofit/>
          </a:bodyPr>
          <a:lstStyle/>
          <a:p>
            <a:pPr algn="l">
              <a:lnSpc>
                <a:spcPct val="170000"/>
              </a:lnSpc>
            </a:pP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zh-CN" sz="2000" dirty="0" smtClean="0">
                <a:latin typeface="Heiti SC Light" panose="02000000000000000000" charset="-122"/>
                <a:ea typeface="Heiti SC Light" panose="02000000000000000000" charset="-122"/>
                <a:cs typeface="Heiti SC Light" panose="02000000000000000000" charset="-122"/>
              </a:rPr>
              <a:t>关于进一步加强</a:t>
            </a:r>
            <a:r>
              <a:rPr lang="zh-CN" altLang="zh-CN" sz="2000" dirty="0">
                <a:latin typeface="Heiti SC Light" panose="02000000000000000000" charset="-122"/>
                <a:ea typeface="Heiti SC Light" panose="02000000000000000000" charset="-122"/>
                <a:cs typeface="Heiti SC Light" panose="02000000000000000000" charset="-122"/>
              </a:rPr>
              <a:t>杭州市建设工程市场 要素价格动态</a:t>
            </a:r>
            <a:r>
              <a:rPr lang="zh-CN" altLang="zh-CN" sz="2000" dirty="0" smtClean="0">
                <a:latin typeface="Heiti SC Light" panose="02000000000000000000" charset="-122"/>
                <a:ea typeface="Heiti SC Light" panose="02000000000000000000" charset="-122"/>
                <a:cs typeface="Heiti SC Light" panose="02000000000000000000" charset="-122"/>
              </a:rPr>
              <a:t>管理的指导意见</a:t>
            </a: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en-US" sz="2000" dirty="0" smtClean="0">
                <a:latin typeface="Heiti SC Light" panose="02000000000000000000" charset="-122"/>
                <a:ea typeface="Heiti SC Light" panose="02000000000000000000" charset="-122"/>
                <a:cs typeface="Heiti SC Light" panose="02000000000000000000" charset="-122"/>
                <a:sym typeface="+mn-ea"/>
              </a:rPr>
              <a:t>（</a:t>
            </a:r>
            <a:r>
              <a:rPr lang="zh-CN" altLang="zh-CN" sz="2000" dirty="0" smtClean="0">
                <a:latin typeface="Heiti SC Light" panose="02000000000000000000" charset="-122"/>
                <a:ea typeface="Heiti SC Light" panose="02000000000000000000" charset="-122"/>
                <a:cs typeface="Heiti SC Light" panose="02000000000000000000" charset="-122"/>
                <a:sym typeface="+mn-ea"/>
              </a:rPr>
              <a:t>杭</a:t>
            </a:r>
            <a:r>
              <a:rPr lang="zh-CN" altLang="zh-CN" sz="2000" dirty="0">
                <a:latin typeface="Heiti SC Light" panose="02000000000000000000" charset="-122"/>
                <a:ea typeface="Heiti SC Light" panose="02000000000000000000" charset="-122"/>
                <a:cs typeface="Heiti SC Light" panose="02000000000000000000" charset="-122"/>
                <a:sym typeface="+mn-ea"/>
              </a:rPr>
              <a:t>建市发〔</a:t>
            </a:r>
            <a:r>
              <a:rPr lang="en-US" altLang="zh-CN" sz="2000" dirty="0">
                <a:latin typeface="Heiti SC Light" panose="02000000000000000000" charset="-122"/>
                <a:ea typeface="Heiti SC Light" panose="02000000000000000000" charset="-122"/>
                <a:cs typeface="Heiti SC Light" panose="02000000000000000000" charset="-122"/>
                <a:sym typeface="+mn-ea"/>
              </a:rPr>
              <a:t>2018</a:t>
            </a:r>
            <a:r>
              <a:rPr lang="zh-CN" altLang="zh-CN" sz="2000" dirty="0">
                <a:latin typeface="Heiti SC Light" panose="02000000000000000000" charset="-122"/>
                <a:ea typeface="Heiti SC Light" panose="02000000000000000000" charset="-122"/>
                <a:cs typeface="Heiti SC Light" panose="02000000000000000000" charset="-122"/>
                <a:sym typeface="+mn-ea"/>
              </a:rPr>
              <a:t>〕</a:t>
            </a:r>
            <a:r>
              <a:rPr lang="en-US" altLang="zh-CN" sz="2000" dirty="0" smtClean="0">
                <a:latin typeface="Heiti SC Light" panose="02000000000000000000" charset="-122"/>
                <a:ea typeface="Heiti SC Light" panose="02000000000000000000" charset="-122"/>
                <a:cs typeface="Heiti SC Light" panose="02000000000000000000" charset="-122"/>
                <a:sym typeface="+mn-ea"/>
              </a:rPr>
              <a:t>579</a:t>
            </a:r>
            <a:r>
              <a:rPr lang="zh-CN" altLang="zh-CN" sz="2000" dirty="0" smtClean="0">
                <a:latin typeface="Heiti SC Light" panose="02000000000000000000" charset="-122"/>
                <a:ea typeface="Heiti SC Light" panose="02000000000000000000" charset="-122"/>
                <a:cs typeface="Heiti SC Light" panose="02000000000000000000" charset="-122"/>
                <a:sym typeface="+mn-ea"/>
              </a:rPr>
              <a:t>号</a:t>
            </a:r>
            <a:r>
              <a:rPr lang="zh-CN" altLang="en-US" sz="2000" dirty="0" smtClean="0">
                <a:latin typeface="Heiti SC Light" panose="02000000000000000000" charset="-122"/>
                <a:ea typeface="Heiti SC Light" panose="02000000000000000000" charset="-122"/>
                <a:cs typeface="Heiti SC Light" panose="02000000000000000000" charset="-122"/>
                <a:sym typeface="+mn-ea"/>
              </a:rPr>
              <a:t>）</a:t>
            </a:r>
            <a:endParaRPr lang="zh-CN" altLang="zh-CN" sz="2000" dirty="0">
              <a:latin typeface="Heiti SC Light" panose="02000000000000000000" charset="-122"/>
              <a:ea typeface="Heiti SC Light" panose="02000000000000000000" charset="-122"/>
              <a:cs typeface="Heiti SC Light" panose="02000000000000000000" charset="-122"/>
            </a:endParaRPr>
          </a:p>
          <a:p>
            <a:pPr algn="l">
              <a:lnSpc>
                <a:spcPct val="170000"/>
              </a:lnSpc>
            </a:pPr>
            <a:r>
              <a:rPr lang="zh-CN" altLang="zh-CN" sz="2000" b="1" dirty="0" smtClean="0">
                <a:latin typeface="Heiti SC Light" panose="02000000000000000000" charset="-122"/>
                <a:ea typeface="Heiti SC Light" panose="02000000000000000000" charset="-122"/>
                <a:cs typeface="Heiti SC Light" panose="02000000000000000000" charset="-122"/>
              </a:rPr>
              <a:t>3、中途停工</a:t>
            </a:r>
            <a:endParaRPr lang="zh-CN" altLang="zh-CN" sz="2000" dirty="0" smtClean="0">
              <a:latin typeface="Heiti SC Light" panose="02000000000000000000" charset="-122"/>
              <a:ea typeface="Heiti SC Light" panose="02000000000000000000" charset="-122"/>
              <a:cs typeface="Heiti SC Light" panose="02000000000000000000" charset="-122"/>
            </a:endParaRPr>
          </a:p>
          <a:p>
            <a:pPr algn="l">
              <a:lnSpc>
                <a:spcPct val="170000"/>
              </a:lnSpc>
            </a:pPr>
            <a:r>
              <a:rPr lang="zh-CN" altLang="zh-CN" sz="2000" dirty="0" smtClean="0">
                <a:latin typeface="Heiti SC Light" panose="02000000000000000000" charset="-122"/>
                <a:ea typeface="Heiti SC Light" panose="02000000000000000000" charset="-122"/>
                <a:cs typeface="Heiti SC Light" panose="02000000000000000000" charset="-122"/>
              </a:rPr>
              <a:t>中途暂停施工导致实际工期超合同工期的，如一方责任导致工期延误的，按工期延误条款办理，暂停施工期间月份的人工价格指数、材料信息价不计入补差范围；如双方均有责任导致工期延误，可按工期延误责任大小，由发承包双方共同协商约定按一定比例承担或受益，或者按照工期延长条款办理。暂停施工期间月份的人工价格指数、材料信息价不计入补差范围。</a:t>
            </a:r>
            <a:endParaRPr lang="zh-CN" altLang="zh-CN" sz="2000" dirty="0" smtClean="0">
              <a:latin typeface="Heiti SC Light" panose="02000000000000000000" charset="-122"/>
              <a:ea typeface="Heiti SC Light" panose="02000000000000000000" charset="-122"/>
              <a:cs typeface="Heiti SC Light" panose="02000000000000000000" charset="-122"/>
            </a:endParaRPr>
          </a:p>
          <a:p>
            <a:pPr algn="l">
              <a:lnSpc>
                <a:spcPct val="170000"/>
              </a:lnSpc>
            </a:pPr>
            <a:endParaRPr lang="en-US" altLang="zh-CN" sz="1100" dirty="0" smtClean="0">
              <a:latin typeface="Heiti SC Light" panose="02000000000000000000" charset="-122"/>
              <a:ea typeface="Heiti SC Light" panose="02000000000000000000" charset="-122"/>
              <a:cs typeface="Heiti SC Light" panose="02000000000000000000" charset="-122"/>
            </a:endParaRPr>
          </a:p>
          <a:p>
            <a:pPr marL="342900" indent="-342900" algn="l">
              <a:lnSpc>
                <a:spcPct val="170000"/>
              </a:lnSpc>
              <a:buFont typeface="Wingdings" panose="05000000000000000000" pitchFamily="2" charset="2"/>
              <a:buChar char="l"/>
            </a:pPr>
            <a:endParaRPr lang="en-US" altLang="zh-CN" sz="1100" dirty="0" smtClean="0">
              <a:latin typeface="Heiti SC Light" panose="02000000000000000000" charset="-122"/>
              <a:ea typeface="Heiti SC Light" panose="02000000000000000000" charset="-122"/>
              <a:cs typeface="Heiti SC Light" panose="02000000000000000000" charset="-122"/>
            </a:endParaRPr>
          </a:p>
          <a:p>
            <a:pPr algn="l">
              <a:lnSpc>
                <a:spcPct val="170000"/>
              </a:lnSpc>
            </a:pPr>
            <a:endParaRPr lang="en-US" altLang="zh-CN" sz="400" dirty="0" smtClean="0">
              <a:latin typeface="Heiti SC Light" panose="02000000000000000000" charset="-122"/>
              <a:ea typeface="Heiti SC Light" panose="02000000000000000000" charset="-122"/>
              <a:cs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308947" y="313072"/>
            <a:ext cx="2319817" cy="555112"/>
          </a:xfrm>
        </p:spPr>
        <p:txBody>
          <a:bodyPr>
            <a:noAutofit/>
          </a:bodyPr>
          <a:lstStyle/>
          <a:p>
            <a:r>
              <a:rPr lang="zh-CN" altLang="en-US" sz="3200" dirty="0" smtClean="0">
                <a:solidFill>
                  <a:srgbClr val="006284"/>
                </a:solidFill>
                <a:latin typeface="微软雅黑" panose="020B0503020204020204" pitchFamily="34" charset="-122"/>
                <a:ea typeface="微软雅黑" panose="020B0503020204020204" pitchFamily="34" charset="-122"/>
              </a:rPr>
              <a:t>讲座目录</a:t>
            </a:r>
            <a:endParaRPr lang="zh-CN" altLang="en-US" sz="3200" dirty="0" smtClean="0">
              <a:solidFill>
                <a:srgbClr val="006284"/>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a:xfrm>
            <a:off x="1994535" y="1296670"/>
            <a:ext cx="8223885" cy="3926983"/>
          </a:xfrm>
        </p:spPr>
        <p:txBody>
          <a:bodyPr>
            <a:noAutofit/>
          </a:bodyPr>
          <a:lstStyle/>
          <a:p>
            <a:pPr algn="l"/>
            <a:r>
              <a:rPr lang="zh-CN" altLang="en-US" sz="2000" b="1" dirty="0" smtClean="0">
                <a:latin typeface="Heiti SC Medium" panose="02000000000000000000" charset="-122"/>
                <a:ea typeface="Heiti SC Medium" panose="02000000000000000000" charset="-122"/>
                <a:cs typeface="Heiti SC Light" panose="02000000000000000000" charset="-122"/>
              </a:rPr>
              <a:t>一、过程结算的理念</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二、过程结算实施条件</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三、过程结算争议处理</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四、变更争议</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五、调价争议</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六、索赔争议</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七、竣工结算</a:t>
            </a:r>
            <a:endParaRPr lang="zh-CN" altLang="en-US" sz="2000" b="1" dirty="0" smtClean="0">
              <a:latin typeface="Heiti SC Medium" panose="02000000000000000000" charset="-122"/>
              <a:ea typeface="Heiti SC Medium" panose="02000000000000000000" charset="-122"/>
              <a:cs typeface="Heiti SC Light" panose="02000000000000000000" charset="-122"/>
            </a:endParaRPr>
          </a:p>
          <a:p>
            <a:pPr algn="l"/>
            <a:r>
              <a:rPr lang="zh-CN" altLang="en-US" sz="2000" b="1" dirty="0" smtClean="0">
                <a:latin typeface="Heiti SC Medium" panose="02000000000000000000" charset="-122"/>
                <a:ea typeface="Heiti SC Medium" panose="02000000000000000000" charset="-122"/>
                <a:cs typeface="Heiti SC Light" panose="02000000000000000000" charset="-122"/>
              </a:rPr>
              <a:t>八、保函问题</a:t>
            </a:r>
            <a:endParaRPr lang="en-US" altLang="zh-CN" sz="2000" b="1" dirty="0" smtClean="0">
              <a:latin typeface="Heiti SC Medium" panose="02000000000000000000" charset="-122"/>
              <a:ea typeface="Heiti SC Medium" panose="02000000000000000000" charset="-122"/>
              <a:cs typeface="微软雅黑" panose="020B0503020204020204" pitchFamily="34" charset="-122"/>
            </a:endParaRPr>
          </a:p>
          <a:p>
            <a:pPr marL="457200" indent="-457200" algn="l">
              <a:buFont typeface="Wingdings" panose="05000000000000000000" pitchFamily="2" charset="2"/>
              <a:buChar char="Ø"/>
            </a:pPr>
            <a:endParaRPr lang="en-US" altLang="zh-CN" b="1" dirty="0" smtClean="0">
              <a:latin typeface="Heiti SC Medium" panose="02000000000000000000" charset="-122"/>
              <a:ea typeface="Heiti SC Medium" panose="02000000000000000000" charset="-122"/>
            </a:endParaRPr>
          </a:p>
          <a:p>
            <a:pPr marL="457200" indent="-457200" algn="l">
              <a:buFont typeface="Wingdings" panose="05000000000000000000" pitchFamily="2" charset="2"/>
              <a:buChar char="Ø"/>
            </a:pPr>
            <a:endParaRPr lang="en-US" altLang="zh-CN" b="1" dirty="0">
              <a:latin typeface="微软雅黑" panose="020B0503020204020204" pitchFamily="34" charset="-122"/>
              <a:ea typeface="微软雅黑" panose="020B0503020204020204" pitchFamily="34" charset="-122"/>
            </a:endParaRPr>
          </a:p>
          <a:p>
            <a:pPr marL="457200" indent="-457200" algn="l">
              <a:buFont typeface="Wingdings" panose="05000000000000000000" pitchFamily="2" charset="2"/>
              <a:buChar char="Ø"/>
            </a:pPr>
            <a:endParaRPr lang="zh-CN" altLang="en-US" b="1" dirty="0">
              <a:latin typeface="微软雅黑" panose="020B0503020204020204" pitchFamily="34" charset="-122"/>
              <a:ea typeface="微软雅黑" panose="020B0503020204020204" pitchFamily="34" charset="-122"/>
            </a:endParaRPr>
          </a:p>
          <a:p>
            <a:pPr algn="l"/>
            <a:endParaRPr lang="zh-CN" altLang="en-US" sz="2800" b="1"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73101" y="650367"/>
            <a:ext cx="8492967" cy="263828"/>
          </a:xfrm>
        </p:spPr>
        <p:txBody>
          <a:bodyPr>
            <a:noAutofit/>
          </a:bodyPr>
          <a:lstStyle/>
          <a:p>
            <a:pPr algn="l"/>
            <a:r>
              <a:rPr lang="en-US" altLang="en-US" sz="1600" b="1" dirty="0" smtClean="0">
                <a:latin typeface="Heiti SC Light" panose="02000000000000000000" charset="-122"/>
                <a:ea typeface="Heiti SC Light" panose="02000000000000000000" charset="-122"/>
                <a:cs typeface="Heiti SC Light" panose="02000000000000000000" charset="-122"/>
              </a:rPr>
              <a:t>调价</a:t>
            </a:r>
            <a:r>
              <a:rPr lang="zh-CN" altLang="en-US" sz="1600" b="1" dirty="0" smtClean="0">
                <a:latin typeface="Heiti SC Light" panose="02000000000000000000" charset="-122"/>
                <a:ea typeface="Heiti SC Light" panose="02000000000000000000" charset="-122"/>
                <a:cs typeface="Heiti SC Light" panose="02000000000000000000" charset="-122"/>
              </a:rPr>
              <a:t>争议</a:t>
            </a:r>
            <a:r>
              <a:rPr lang="zh-CN" altLang="en-US" sz="1600" b="1"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600" b="1" dirty="0"/>
              <a:t>Price Fluctuation </a:t>
            </a:r>
            <a:r>
              <a:rPr lang="zh-CN" altLang="en-US" sz="1600" b="1" dirty="0"/>
              <a:t>）</a:t>
            </a:r>
            <a:endParaRPr lang="zh-CN" altLang="en-US" sz="16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副标题 2"/>
          <p:cNvSpPr>
            <a:spLocks noGrp="1"/>
          </p:cNvSpPr>
          <p:nvPr>
            <p:ph type="subTitle" idx="1"/>
          </p:nvPr>
        </p:nvSpPr>
        <p:spPr>
          <a:xfrm>
            <a:off x="1615440" y="1306830"/>
            <a:ext cx="9897745" cy="4454525"/>
          </a:xfrm>
        </p:spPr>
        <p:txBody>
          <a:bodyPr>
            <a:normAutofit fontScale="67500" lnSpcReduction="20000"/>
          </a:bodyPr>
          <a:lstStyle/>
          <a:p>
            <a:pPr algn="l">
              <a:lnSpc>
                <a:spcPct val="150000"/>
              </a:lnSpc>
            </a:pP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非因</a:t>
            </a: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承包</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方原因引起</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的工期延长，如何进行材料及人工调差。</a:t>
            </a:r>
            <a:endParaRPr lang="zh-CN" altLang="zh-CN" sz="1800" dirty="0">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r>
              <a:rPr lang="zh-CN" altLang="zh-CN" sz="1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基本情况</a:t>
            </a:r>
            <a:endParaRPr lang="zh-CN" altLang="zh-CN" sz="18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项</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目为大型综合体公建项目</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30</a:t>
            </a: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万</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2015</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12</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2</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日开工，因设计调整、环保督查等原因</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2017</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3</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31</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日停工，</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2017</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10</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日复工</a:t>
            </a: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期间受</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人工、材料价格大幅上涨，双方就非因承包方原因引起价格调整发生比较大的争议，施工方根据双方仲裁协议的约定向仲裁机构提出仲裁申请</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r>
              <a:rPr lang="zh-CN" altLang="en-US" sz="1800"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仲裁结果</a:t>
            </a:r>
            <a:endParaRPr lang="zh-CN" altLang="en-US" sz="1800"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2017</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4</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日全面停工之前已完工工程量的人工及材差调整，按原合同口径进行结算</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2、</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2017</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年1</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0</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月</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日全面复工以</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后至原合同工期内完成的工程量，因非承包人原因导致工程延期，对合同调差范围内的人工、材料的价格，按杭建市〔</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2011</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198</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号文件中“按时间进度分段计算”进行调整，不再承担人工、材料调差的风险幅度</a:t>
            </a:r>
            <a:r>
              <a:rPr lang="zh-CN" altLang="zh-CN" sz="18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pP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3、</a:t>
            </a:r>
            <a:r>
              <a:rPr lang="en-US" altLang="zh-CN" sz="1800" dirty="0" smtClean="0">
                <a:latin typeface="微软雅黑" panose="020B0503020204020204" pitchFamily="34" charset="-122"/>
                <a:ea typeface="微软雅黑" panose="020B0503020204020204" pitchFamily="34" charset="-122"/>
                <a:cs typeface="微软雅黑" panose="020B0503020204020204" pitchFamily="34" charset="-122"/>
              </a:rPr>
              <a:t>2018</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8</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28</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日以后超过原合同工期完成的非因承包人原因延误工期累计日历天数内完成的工程量，对人工、材料、机械（含机械设备、周转材料）价差调整均按杭建市〔</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2011</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198</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号文件规定的责任与风险挂钩原则，即延误期间的价格上涨费用由被申请人承担，价格下降造成的价差费用由申请人受益。价格调整按杭建市〔</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2011</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rPr>
              <a:t>198</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rPr>
              <a:t>号文件中“按时间进度分段计算”的规定执行，不再承担人工、材料调差的风险幅度；对上述价格调整引起的材料价差纳入工程进度款同期支付 </a:t>
            </a:r>
            <a:r>
              <a:rPr lang="zh-CN" altLang="en-US" sz="18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zh-CN" sz="180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73101" y="932602"/>
            <a:ext cx="8492967" cy="411259"/>
          </a:xfrm>
        </p:spPr>
        <p:txBody>
          <a:bodyPr>
            <a:normAutofit fontScale="90000"/>
          </a:bodyPr>
          <a:lstStyle/>
          <a:p>
            <a:pPr algn="l"/>
            <a:br>
              <a:rPr lang="en-US"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br>
            <a:br>
              <a:rPr lang="en-US" altLang="en-US" sz="2800" dirty="0">
                <a:solidFill>
                  <a:srgbClr val="006284"/>
                </a:solidFill>
                <a:latin typeface="Heiti SC Light" panose="02000000000000000000" charset="-122"/>
                <a:ea typeface="Heiti SC Light" panose="02000000000000000000" charset="-122"/>
                <a:cs typeface="Heiti SC Light" panose="02000000000000000000" charset="-122"/>
              </a:rPr>
            </a:br>
            <a:r>
              <a:rPr lang="en-US" altLang="en-US" sz="1600" dirty="0" smtClean="0">
                <a:solidFill>
                  <a:srgbClr val="000000"/>
                </a:solidFill>
                <a:latin typeface="Heiti SC Light" panose="02000000000000000000" charset="-122"/>
                <a:ea typeface="Heiti SC Light" panose="02000000000000000000" charset="-122"/>
                <a:cs typeface="Heiti SC Light" panose="02000000000000000000" charset="-122"/>
              </a:rPr>
              <a:t>索赔</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600" dirty="0" smtClean="0">
                <a:latin typeface="微软雅黑" panose="020B0503020204020204" pitchFamily="34" charset="-122"/>
                <a:ea typeface="微软雅黑" panose="020B0503020204020204" pitchFamily="34" charset="-122"/>
                <a:cs typeface="微软雅黑" panose="020B0503020204020204" pitchFamily="34" charset="-122"/>
              </a:rPr>
              <a:t>Claim</a:t>
            </a:r>
            <a:r>
              <a:rPr lang="en-US" altLang="zh-CN" sz="1600" b="1" dirty="0" smtClean="0"/>
              <a:t> </a:t>
            </a:r>
            <a:r>
              <a:rPr lang="zh-CN" altLang="en-US" sz="1600" b="1" dirty="0" smtClean="0"/>
              <a:t>）</a:t>
            </a:r>
            <a:endParaRPr lang="zh-CN" altLang="en-US" sz="16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324" y="1614038"/>
            <a:ext cx="8911415" cy="3509138"/>
          </a:xfrm>
        </p:spPr>
        <p:txBody>
          <a:bodyPr>
            <a:normAutofit/>
          </a:bodyPr>
          <a:lstStyle/>
          <a:p>
            <a:pPr algn="l">
              <a:lnSpc>
                <a:spcPct val="150000"/>
              </a:lnSpc>
            </a:pPr>
            <a:r>
              <a:rPr lang="zh-CN" altLang="en-US" sz="1300" dirty="0" smtClean="0">
                <a:latin typeface="Heiti SC Light" panose="02000000000000000000" charset="-122"/>
                <a:ea typeface="Heiti SC Light" panose="02000000000000000000" charset="-122"/>
                <a:cs typeface="Heiti SC Light" panose="02000000000000000000" charset="-122"/>
              </a:rPr>
              <a:t>索赔的注意事项</a:t>
            </a:r>
            <a:endParaRPr lang="en-US" altLang="zh-CN" sz="1300" dirty="0" smtClean="0">
              <a:latin typeface="Heiti SC Light" panose="02000000000000000000" charset="-122"/>
              <a:ea typeface="Heiti SC Light" panose="02000000000000000000" charset="-122"/>
              <a:cs typeface="Heiti SC Light" panose="02000000000000000000" charset="-122"/>
            </a:endParaRPr>
          </a:p>
          <a:p>
            <a:pPr marL="342900" indent="-342900" algn="l">
              <a:lnSpc>
                <a:spcPct val="150000"/>
              </a:lnSpc>
              <a:buFont typeface="Wingdings" panose="05000000000000000000" pitchFamily="2" charset="2"/>
              <a:buChar char="l"/>
            </a:pPr>
            <a:r>
              <a:rPr lang="zh-CN" altLang="zh-CN" sz="1300" dirty="0" smtClean="0">
                <a:latin typeface="Heiti SC Light" panose="02000000000000000000" charset="-122"/>
                <a:ea typeface="Heiti SC Light" panose="02000000000000000000" charset="-122"/>
                <a:cs typeface="Heiti SC Light" panose="02000000000000000000" charset="-122"/>
              </a:rPr>
              <a:t>工程索赔</a:t>
            </a:r>
            <a:r>
              <a:rPr lang="zh-CN" altLang="en-US" sz="1300" dirty="0" smtClean="0">
                <a:latin typeface="Heiti SC Light" panose="02000000000000000000" charset="-122"/>
                <a:ea typeface="Heiti SC Light" panose="02000000000000000000" charset="-122"/>
                <a:cs typeface="Heiti SC Light" panose="02000000000000000000" charset="-122"/>
              </a:rPr>
              <a:t>是</a:t>
            </a:r>
            <a:r>
              <a:rPr lang="zh-CN" altLang="zh-CN" sz="1300" dirty="0" smtClean="0">
                <a:latin typeface="Heiti SC Light" panose="02000000000000000000" charset="-122"/>
                <a:ea typeface="Heiti SC Light" panose="02000000000000000000" charset="-122"/>
                <a:cs typeface="Heiti SC Light" panose="02000000000000000000" charset="-122"/>
              </a:rPr>
              <a:t>指在</a:t>
            </a:r>
            <a:r>
              <a:rPr lang="zh-CN" altLang="zh-CN" sz="1300" dirty="0">
                <a:latin typeface="Heiti SC Light" panose="02000000000000000000" charset="-122"/>
                <a:ea typeface="Heiti SC Light" panose="02000000000000000000" charset="-122"/>
                <a:cs typeface="Heiti SC Light" panose="02000000000000000000" charset="-122"/>
              </a:rPr>
              <a:t>合同履行过程中，</a:t>
            </a:r>
            <a:r>
              <a:rPr lang="zh-CN" altLang="zh-CN" sz="1300" dirty="0" smtClean="0">
                <a:latin typeface="Heiti SC Light" panose="02000000000000000000" charset="-122"/>
                <a:ea typeface="Heiti SC Light" panose="02000000000000000000" charset="-122"/>
                <a:cs typeface="Heiti SC Light" panose="02000000000000000000" charset="-122"/>
              </a:rPr>
              <a:t>对于并非自己的过错</a:t>
            </a:r>
            <a:r>
              <a:rPr lang="zh-CN" altLang="zh-CN" sz="1300" dirty="0">
                <a:latin typeface="Heiti SC Light" panose="02000000000000000000" charset="-122"/>
                <a:ea typeface="Heiti SC Light" panose="02000000000000000000" charset="-122"/>
                <a:cs typeface="Heiti SC Light" panose="02000000000000000000" charset="-122"/>
              </a:rPr>
              <a:t>，而是应由对方承担责任的情况造成的实际损失，</a:t>
            </a:r>
            <a:r>
              <a:rPr lang="zh-CN" altLang="zh-CN" sz="1300" dirty="0" smtClean="0">
                <a:latin typeface="Heiti SC Light" panose="02000000000000000000" charset="-122"/>
                <a:ea typeface="Heiti SC Light" panose="02000000000000000000" charset="-122"/>
                <a:cs typeface="Heiti SC Light" panose="02000000000000000000" charset="-122"/>
              </a:rPr>
              <a:t>向对方提出经济补偿和工期顺</a:t>
            </a:r>
            <a:r>
              <a:rPr lang="zh-CN" altLang="zh-CN" sz="1300" dirty="0">
                <a:latin typeface="Heiti SC Light" panose="02000000000000000000" charset="-122"/>
                <a:ea typeface="Heiti SC Light" panose="02000000000000000000" charset="-122"/>
                <a:cs typeface="Heiti SC Light" panose="02000000000000000000" charset="-122"/>
              </a:rPr>
              <a:t>延的</a:t>
            </a:r>
            <a:r>
              <a:rPr lang="zh-CN" altLang="zh-CN" sz="1300" dirty="0" smtClean="0">
                <a:latin typeface="Heiti SC Light" panose="02000000000000000000" charset="-122"/>
                <a:ea typeface="Heiti SC Light" panose="02000000000000000000" charset="-122"/>
                <a:cs typeface="Heiti SC Light" panose="02000000000000000000" charset="-122"/>
              </a:rPr>
              <a:t>要求</a:t>
            </a:r>
            <a:endParaRPr lang="en-US" altLang="zh-CN" sz="1300" dirty="0" smtClean="0">
              <a:latin typeface="Heiti SC Light" panose="02000000000000000000" charset="-122"/>
              <a:ea typeface="Heiti SC Light" panose="02000000000000000000" charset="-122"/>
              <a:cs typeface="Heiti SC Light" panose="02000000000000000000" charset="-122"/>
            </a:endParaRPr>
          </a:p>
          <a:p>
            <a:pPr marL="342900" indent="-342900" algn="l">
              <a:lnSpc>
                <a:spcPct val="150000"/>
              </a:lnSpc>
              <a:buFont typeface="Wingdings" panose="05000000000000000000" pitchFamily="2" charset="2"/>
              <a:buChar char="l"/>
            </a:pPr>
            <a:r>
              <a:rPr lang="zh-CN" altLang="en-US" sz="1300" dirty="0" smtClean="0">
                <a:latin typeface="Heiti SC Light" panose="02000000000000000000" charset="-122"/>
                <a:ea typeface="Heiti SC Light" panose="02000000000000000000" charset="-122"/>
                <a:cs typeface="Heiti SC Light" panose="02000000000000000000" charset="-122"/>
              </a:rPr>
              <a:t>索赔事由很多，包括：开工延误、</a:t>
            </a:r>
            <a:r>
              <a:rPr lang="zh-CN" altLang="zh-CN" sz="1300" dirty="0" smtClean="0">
                <a:latin typeface="Heiti SC Light" panose="02000000000000000000" charset="-122"/>
                <a:ea typeface="Heiti SC Light" panose="02000000000000000000" charset="-122"/>
                <a:cs typeface="Heiti SC Light" panose="02000000000000000000" charset="-122"/>
              </a:rPr>
              <a:t>项</a:t>
            </a:r>
            <a:r>
              <a:rPr lang="zh-CN" altLang="zh-CN" sz="1300" dirty="0">
                <a:latin typeface="Heiti SC Light" panose="02000000000000000000" charset="-122"/>
                <a:ea typeface="Heiti SC Light" panose="02000000000000000000" charset="-122"/>
                <a:cs typeface="Heiti SC Light" panose="02000000000000000000" charset="-122"/>
              </a:rPr>
              <a:t>目特征描述不符</a:t>
            </a:r>
            <a:r>
              <a:rPr lang="zh-CN" altLang="en-US" sz="1300" dirty="0">
                <a:latin typeface="Heiti SC Light" panose="02000000000000000000" charset="-122"/>
                <a:ea typeface="Heiti SC Light" panose="02000000000000000000" charset="-122"/>
                <a:cs typeface="Heiti SC Light" panose="02000000000000000000" charset="-122"/>
              </a:rPr>
              <a:t>、</a:t>
            </a:r>
            <a:r>
              <a:rPr lang="zh-CN" altLang="zh-CN" sz="1300" dirty="0">
                <a:latin typeface="Heiti SC Light" panose="02000000000000000000" charset="-122"/>
                <a:ea typeface="Heiti SC Light" panose="02000000000000000000" charset="-122"/>
                <a:cs typeface="Heiti SC Light" panose="02000000000000000000" charset="-122"/>
              </a:rPr>
              <a:t>工程量清单缺项漏项</a:t>
            </a:r>
            <a:r>
              <a:rPr lang="zh-CN" altLang="en-US" sz="1300" dirty="0">
                <a:latin typeface="Heiti SC Light" panose="02000000000000000000" charset="-122"/>
                <a:ea typeface="Heiti SC Light" panose="02000000000000000000" charset="-122"/>
                <a:cs typeface="Heiti SC Light" panose="02000000000000000000" charset="-122"/>
              </a:rPr>
              <a:t>、</a:t>
            </a:r>
            <a:r>
              <a:rPr lang="zh-CN" altLang="zh-CN" sz="1300" dirty="0">
                <a:latin typeface="Heiti SC Light" panose="02000000000000000000" charset="-122"/>
                <a:ea typeface="Heiti SC Light" panose="02000000000000000000" charset="-122"/>
                <a:cs typeface="Heiti SC Light" panose="02000000000000000000" charset="-122"/>
              </a:rPr>
              <a:t>工程量偏差</a:t>
            </a:r>
            <a:r>
              <a:rPr lang="zh-CN" altLang="en-US" sz="1300" dirty="0">
                <a:latin typeface="Heiti SC Light" panose="02000000000000000000" charset="-122"/>
                <a:ea typeface="Heiti SC Light" panose="02000000000000000000" charset="-122"/>
                <a:cs typeface="Heiti SC Light" panose="02000000000000000000" charset="-122"/>
              </a:rPr>
              <a:t>、</a:t>
            </a:r>
            <a:r>
              <a:rPr lang="zh-CN" altLang="zh-CN" sz="1300" dirty="0">
                <a:latin typeface="Heiti SC Light" panose="02000000000000000000" charset="-122"/>
                <a:ea typeface="Heiti SC Light" panose="02000000000000000000" charset="-122"/>
                <a:cs typeface="Heiti SC Light" panose="02000000000000000000" charset="-122"/>
              </a:rPr>
              <a:t>工程变更</a:t>
            </a:r>
            <a:r>
              <a:rPr lang="zh-CN" altLang="en-US" sz="1300" dirty="0">
                <a:latin typeface="Heiti SC Light" panose="02000000000000000000" charset="-122"/>
                <a:ea typeface="Heiti SC Light" panose="02000000000000000000" charset="-122"/>
                <a:cs typeface="Heiti SC Light" panose="02000000000000000000" charset="-122"/>
              </a:rPr>
              <a:t>、法律变化、</a:t>
            </a:r>
            <a:r>
              <a:rPr lang="zh-CN" altLang="zh-CN" sz="1300" dirty="0">
                <a:latin typeface="Heiti SC Light" panose="02000000000000000000" charset="-122"/>
                <a:ea typeface="Heiti SC Light" panose="02000000000000000000" charset="-122"/>
                <a:cs typeface="Heiti SC Light" panose="02000000000000000000" charset="-122"/>
              </a:rPr>
              <a:t>费用索赔、</a:t>
            </a:r>
            <a:r>
              <a:rPr lang="zh-CN" altLang="zh-CN" sz="1300" dirty="0" smtClean="0">
                <a:latin typeface="Heiti SC Light" panose="02000000000000000000" charset="-122"/>
                <a:ea typeface="Heiti SC Light" panose="02000000000000000000" charset="-122"/>
                <a:cs typeface="Heiti SC Light" panose="02000000000000000000" charset="-122"/>
              </a:rPr>
              <a:t>现场签证</a:t>
            </a:r>
            <a:r>
              <a:rPr lang="zh-CN" altLang="en-US" sz="1300" dirty="0" smtClean="0">
                <a:latin typeface="Heiti SC Light" panose="02000000000000000000" charset="-122"/>
                <a:ea typeface="Heiti SC Light" panose="02000000000000000000" charset="-122"/>
                <a:cs typeface="Heiti SC Light" panose="02000000000000000000" charset="-122"/>
              </a:rPr>
              <a:t>等等</a:t>
            </a:r>
            <a:endParaRPr lang="en-US" altLang="zh-CN" sz="1300" dirty="0" smtClean="0">
              <a:latin typeface="Heiti SC Light" panose="02000000000000000000" charset="-122"/>
              <a:ea typeface="Heiti SC Light" panose="02000000000000000000" charset="-122"/>
              <a:cs typeface="Heiti SC Light" panose="02000000000000000000" charset="-122"/>
            </a:endParaRPr>
          </a:p>
          <a:p>
            <a:pPr marL="342900" indent="-342900" algn="l">
              <a:lnSpc>
                <a:spcPct val="150000"/>
              </a:lnSpc>
              <a:buFont typeface="Wingdings" panose="05000000000000000000" pitchFamily="2" charset="2"/>
              <a:buChar char="l"/>
            </a:pPr>
            <a:r>
              <a:rPr lang="zh-CN" altLang="en-US" sz="1300" dirty="0" smtClean="0">
                <a:latin typeface="Heiti SC Light" panose="02000000000000000000" charset="-122"/>
                <a:ea typeface="Heiti SC Light" panose="02000000000000000000" charset="-122"/>
                <a:cs typeface="Heiti SC Light" panose="02000000000000000000" charset="-122"/>
              </a:rPr>
              <a:t>索赔首要的是分清责任，即事件是否属于承包商责任</a:t>
            </a:r>
            <a:r>
              <a:rPr lang="en-US" altLang="zh-CN" sz="1300" dirty="0" smtClean="0">
                <a:latin typeface="Heiti SC Light" panose="02000000000000000000" charset="-122"/>
                <a:ea typeface="Heiti SC Light" panose="02000000000000000000" charset="-122"/>
                <a:cs typeface="Heiti SC Light" panose="02000000000000000000" charset="-122"/>
              </a:rPr>
              <a:t>/</a:t>
            </a:r>
            <a:r>
              <a:rPr lang="zh-CN" altLang="en-US" sz="1300" dirty="0" smtClean="0">
                <a:latin typeface="Heiti SC Light" panose="02000000000000000000" charset="-122"/>
                <a:ea typeface="Heiti SC Light" panose="02000000000000000000" charset="-122"/>
                <a:cs typeface="Heiti SC Light" panose="02000000000000000000" charset="-122"/>
              </a:rPr>
              <a:t>风险范围</a:t>
            </a:r>
            <a:endParaRPr lang="en-US" altLang="zh-CN" sz="1300" dirty="0">
              <a:latin typeface="Heiti SC Light" panose="02000000000000000000" charset="-122"/>
              <a:ea typeface="Heiti SC Light" panose="02000000000000000000" charset="-122"/>
              <a:cs typeface="Heiti SC Light" panose="02000000000000000000" charset="-122"/>
            </a:endParaRPr>
          </a:p>
          <a:p>
            <a:pPr marL="342900" indent="-342900" algn="l">
              <a:lnSpc>
                <a:spcPct val="150000"/>
              </a:lnSpc>
              <a:buFont typeface="Wingdings" panose="05000000000000000000" pitchFamily="2" charset="2"/>
              <a:buChar char="l"/>
            </a:pPr>
            <a:r>
              <a:rPr lang="zh-CN" altLang="en-US" sz="1300" dirty="0" smtClean="0">
                <a:latin typeface="Heiti SC Light" panose="02000000000000000000" charset="-122"/>
                <a:ea typeface="Heiti SC Light" panose="02000000000000000000" charset="-122"/>
                <a:cs typeface="Heiti SC Light" panose="02000000000000000000" charset="-122"/>
              </a:rPr>
              <a:t>索赔程序问题：司法解释二</a:t>
            </a:r>
            <a:r>
              <a:rPr lang="zh-CN" altLang="zh-CN" sz="1200" dirty="0" smtClean="0"/>
              <a:t>第六条</a:t>
            </a:r>
            <a:r>
              <a:rPr lang="zh-CN" altLang="en-US" sz="1200" dirty="0" smtClean="0"/>
              <a:t>：</a:t>
            </a:r>
            <a:r>
              <a:rPr lang="zh-CN" altLang="zh-CN" sz="1200" dirty="0" smtClean="0"/>
              <a:t> </a:t>
            </a:r>
            <a:r>
              <a:rPr lang="zh-CN" altLang="zh-CN" sz="1200" dirty="0"/>
              <a:t>当事人约定顺延工期应当经发包人或者监理人</a:t>
            </a:r>
            <a:r>
              <a:rPr lang="zh-CN" altLang="zh-CN" sz="1200" dirty="0">
                <a:solidFill>
                  <a:srgbClr val="FF0000"/>
                </a:solidFill>
              </a:rPr>
              <a:t>签证等方式确认</a:t>
            </a:r>
            <a:r>
              <a:rPr lang="zh-CN" altLang="zh-CN" sz="1200" dirty="0"/>
              <a:t>，承包人虽未取得工期顺延的确认，但能够证明在合同约定的期限内向发包人或者监理人</a:t>
            </a:r>
            <a:r>
              <a:rPr lang="zh-CN" altLang="zh-CN" sz="1200" dirty="0">
                <a:solidFill>
                  <a:srgbClr val="FF0000"/>
                </a:solidFill>
              </a:rPr>
              <a:t>申请过</a:t>
            </a:r>
            <a:r>
              <a:rPr lang="zh-CN" altLang="zh-CN" sz="1200" dirty="0"/>
              <a:t>工期顺延且顺延事由符合合同约定，承包人以此为由主张工期顺延的，人民法院应予支持</a:t>
            </a:r>
            <a:r>
              <a:rPr lang="zh-CN" altLang="zh-CN" sz="1200" dirty="0" smtClean="0"/>
              <a:t>。当事人约定承包人</a:t>
            </a:r>
            <a:r>
              <a:rPr lang="zh-CN" altLang="zh-CN" sz="1200" dirty="0" smtClean="0">
                <a:solidFill>
                  <a:srgbClr val="FF0000"/>
                </a:solidFill>
              </a:rPr>
              <a:t>未在约</a:t>
            </a:r>
            <a:r>
              <a:rPr lang="zh-CN" altLang="zh-CN" sz="1200" dirty="0">
                <a:solidFill>
                  <a:srgbClr val="FF0000"/>
                </a:solidFill>
              </a:rPr>
              <a:t>定期限内提出</a:t>
            </a:r>
            <a:r>
              <a:rPr lang="zh-CN" altLang="zh-CN" sz="1200" dirty="0"/>
              <a:t>工期顺延申请视为工期不顺延的，按照约定处理，但发包人在约定期限后同意工期顺延或者承包人提出合理抗辩的</a:t>
            </a:r>
            <a:r>
              <a:rPr lang="zh-CN" altLang="zh-CN" sz="1200" dirty="0">
                <a:solidFill>
                  <a:srgbClr val="FF0000"/>
                </a:solidFill>
              </a:rPr>
              <a:t>除外</a:t>
            </a:r>
            <a:r>
              <a:rPr lang="zh-CN" altLang="zh-CN" sz="1200" dirty="0"/>
              <a:t>。 </a:t>
            </a:r>
            <a:endParaRPr lang="en-US" altLang="zh-CN" sz="1200" dirty="0"/>
          </a:p>
          <a:p>
            <a:pPr marL="342900" indent="-342900" algn="l">
              <a:buFont typeface="Wingdings" panose="05000000000000000000" pitchFamily="2" charset="2"/>
              <a:buChar char="l"/>
            </a:pPr>
            <a:endPar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Autofit/>
          </a:bodyPr>
          <a:lstStyle/>
          <a:p>
            <a:pPr algn="l"/>
            <a:r>
              <a:rPr lang="en-US" altLang="en-US" sz="2800" dirty="0" smtClean="0">
                <a:solidFill>
                  <a:srgbClr val="000000"/>
                </a:solidFill>
                <a:latin typeface="Heiti SC Light" panose="02000000000000000000" charset="-122"/>
                <a:ea typeface="Heiti SC Light" panose="02000000000000000000" charset="-122"/>
                <a:cs typeface="Heiti SC Light" panose="02000000000000000000" charset="-122"/>
              </a:rPr>
              <a:t>索赔</a:t>
            </a:r>
            <a:r>
              <a:rPr lang="zh-CN" altLang="en-US" sz="28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Claim</a:t>
            </a:r>
            <a:r>
              <a:rPr lang="en-US" altLang="zh-CN" sz="2800" b="1" dirty="0">
                <a:solidFill>
                  <a:srgbClr val="000000"/>
                </a:solidFill>
              </a:rPr>
              <a:t> </a:t>
            </a:r>
            <a:r>
              <a:rPr lang="zh-CN" altLang="en-US" sz="2800" b="1" dirty="0">
                <a:solidFill>
                  <a:srgbClr val="000000"/>
                </a:solidFill>
              </a:rPr>
              <a:t>）</a:t>
            </a:r>
            <a:endParaRPr lang="zh-CN" altLang="en-US" sz="2800" dirty="0" smtClean="0">
              <a:solidFill>
                <a:srgbClr val="000000"/>
              </a:solidFill>
              <a:latin typeface="微软雅黑" panose="020B0503020204020204" pitchFamily="34" charset="-122"/>
              <a:ea typeface="微软雅黑" panose="020B0503020204020204" pitchFamily="34" charset="-122"/>
              <a:cs typeface="Heiti SC Light" panose="02000000000000000000" charset="-122"/>
            </a:endParaRPr>
          </a:p>
        </p:txBody>
      </p:sp>
      <p:sp>
        <p:nvSpPr>
          <p:cNvPr id="3" name="副标题 2"/>
          <p:cNvSpPr>
            <a:spLocks noGrp="1"/>
          </p:cNvSpPr>
          <p:nvPr>
            <p:ph type="subTitle" idx="1"/>
          </p:nvPr>
        </p:nvSpPr>
        <p:spPr>
          <a:xfrm>
            <a:off x="1615440" y="1550670"/>
            <a:ext cx="9055735" cy="3351530"/>
          </a:xfrm>
        </p:spPr>
        <p:txBody>
          <a:bodyPr>
            <a:normAutofit/>
          </a:bodyPr>
          <a:lstStyle/>
          <a:p>
            <a:pPr marL="342900" algn="l" fontAlgn="auto">
              <a:lnSpc>
                <a:spcPct val="150000"/>
              </a:lnSpc>
            </a:pPr>
            <a:r>
              <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rPr>
              <a:t>索赔案例</a:t>
            </a:r>
            <a:r>
              <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rPr>
              <a:t>工程总承包索赔</a:t>
            </a:r>
            <a:endPar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algn="l" fontAlgn="auto">
              <a:lnSpc>
                <a:spcPct val="150000"/>
              </a:lnSpc>
            </a:pPr>
            <a:r>
              <a:rPr lang="zh-CN" altLang="zh-CN" sz="1400" dirty="0" smtClean="0">
                <a:latin typeface="微软雅黑" panose="020B0503020204020204" pitchFamily="34" charset="-122"/>
                <a:ea typeface="微软雅黑" panose="020B0503020204020204" pitchFamily="34" charset="-122"/>
                <a:cs typeface="微软雅黑" panose="020B0503020204020204" pitchFamily="34" charset="-122"/>
              </a:rPr>
              <a:t>2016年10月，被告通过招投标程序，就杭州某街道城乡一体化安置小区项目与原告签订《建设工程施工合同》</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rPr>
              <a:t>建筑面积</a:t>
            </a:r>
            <a:r>
              <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rPr>
              <a:t>26</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rPr>
              <a:t>万方，合同金额</a:t>
            </a:r>
            <a:r>
              <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rPr>
              <a:t>15</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rPr>
              <a:t>亿元，工期</a:t>
            </a:r>
            <a:r>
              <a:rPr lang="en-US" altLang="zh-CN" sz="1400" dirty="0" smtClean="0">
                <a:latin typeface="微软雅黑" panose="020B0503020204020204" pitchFamily="34" charset="-122"/>
                <a:ea typeface="微软雅黑" panose="020B0503020204020204" pitchFamily="34" charset="-122"/>
                <a:cs typeface="微软雅黑" panose="020B0503020204020204" pitchFamily="34" charset="-122"/>
              </a:rPr>
              <a:t>800</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rPr>
              <a:t>天。</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sym typeface="+mn-ea"/>
              </a:rPr>
              <a:t>发包方因</a:t>
            </a:r>
            <a:r>
              <a:rPr lang="zh-CN" altLang="zh-CN" sz="1400" dirty="0" smtClean="0">
                <a:latin typeface="微软雅黑" panose="020B0503020204020204" pitchFamily="34" charset="-122"/>
                <a:ea typeface="微软雅黑" panose="020B0503020204020204" pitchFamily="34" charset="-122"/>
                <a:cs typeface="微软雅黑" panose="020B0503020204020204" pitchFamily="34" charset="-122"/>
                <a:sym typeface="+mn-ea"/>
              </a:rPr>
              <a:t>拆迁原因迟迟未能移交</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sym typeface="+mn-ea"/>
              </a:rPr>
              <a:t>场地</a:t>
            </a:r>
            <a:r>
              <a:rPr lang="zh-CN"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年后才移交场地</a:t>
            </a:r>
            <a:r>
              <a:rPr lang="zh-CN"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。钢筋、混凝土、水泥等</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主材</a:t>
            </a:r>
            <a:r>
              <a:rPr lang="zh-CN"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，塔吊、电梯、打桩等机械，土方以及人工都发生巨幅上涨，增加费用</a:t>
            </a: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1.5</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亿元左右</a:t>
            </a:r>
            <a:r>
              <a:rPr lang="zh-CN"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endParaRPr>
          </a:p>
          <a:p>
            <a:pPr algn="l" fontAlgn="auto">
              <a:lnSpc>
                <a:spcPct val="150000"/>
              </a:lnSpc>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Autofit/>
          </a:bodyPr>
          <a:lstStyle/>
          <a:p>
            <a:pPr algn="l"/>
            <a:r>
              <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t>竣工结算</a:t>
            </a:r>
            <a:endParaRPr lang="zh-CN" altLang="en-US" sz="2800" dirty="0" smtClean="0">
              <a:solidFill>
                <a:srgbClr val="006284"/>
              </a:solidFill>
              <a:latin typeface="微软雅黑" panose="020B0503020204020204" pitchFamily="34" charset="-122"/>
              <a:ea typeface="微软雅黑" panose="020B0503020204020204" pitchFamily="34" charset="-122"/>
              <a:cs typeface="Heiti SC Light" panose="02000000000000000000" charset="-122"/>
            </a:endParaRPr>
          </a:p>
        </p:txBody>
      </p:sp>
      <p:sp>
        <p:nvSpPr>
          <p:cNvPr id="3" name="副标题 2"/>
          <p:cNvSpPr>
            <a:spLocks noGrp="1"/>
          </p:cNvSpPr>
          <p:nvPr>
            <p:ph type="subTitle" idx="1"/>
          </p:nvPr>
        </p:nvSpPr>
        <p:spPr>
          <a:xfrm>
            <a:off x="1615440" y="1550670"/>
            <a:ext cx="9055735" cy="2444371"/>
          </a:xfrm>
        </p:spPr>
        <p:txBody>
          <a:bodyPr>
            <a:normAutofit fontScale="95000"/>
          </a:bodyPr>
          <a:lstStyle/>
          <a:p>
            <a:pPr algn="l"/>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、及时提供竣工验收报告并签收</a:t>
            </a: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r>
              <a:rPr lang="zh-CN" altLang="zh-CN" sz="2000" dirty="0" smtClean="0">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、及时提供工程结算报告并签收</a:t>
            </a: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r>
              <a:rPr lang="zh-CN" altLang="zh-CN" sz="2000" dirty="0" smtClean="0">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、约定送审价为准（事中事后）</a:t>
            </a: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r>
              <a:rPr lang="zh-CN" altLang="zh-CN" sz="2000" dirty="0" smtClean="0">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、依法应对结算以审计为准</a:t>
            </a: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r>
              <a:rPr lang="zh-CN" altLang="zh-CN" sz="2000" dirty="0" smtClean="0">
                <a:latin typeface="微软雅黑" panose="020B0503020204020204" pitchFamily="34" charset="-122"/>
                <a:ea typeface="微软雅黑" panose="020B0503020204020204" pitchFamily="34" charset="-122"/>
                <a:cs typeface="微软雅黑" panose="020B0503020204020204" pitchFamily="34" charset="-122"/>
              </a:rPr>
              <a:t>5</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、依法及时提出仲裁、诉讼和调解</a:t>
            </a: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t>保函问题</a:t>
            </a:r>
            <a:endPar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71319"/>
            <a:ext cx="8618855" cy="3766375"/>
          </a:xfrm>
        </p:spPr>
        <p:txBody>
          <a:bodyPr>
            <a:normAutofit fontScale="90000"/>
          </a:bodyPr>
          <a:lstStyle/>
          <a:p>
            <a:pPr algn="l" fontAlgn="auto">
              <a:lnSpc>
                <a:spcPct val="200000"/>
              </a:lnSpc>
            </a:pPr>
            <a:r>
              <a:rPr lang="zh-CN" altLang="en-US" sz="2000" dirty="0" smtClean="0">
                <a:latin typeface="Heiti SC Light" panose="02000000000000000000" charset="-122"/>
                <a:ea typeface="Heiti SC Light" panose="02000000000000000000" charset="-122"/>
                <a:cs typeface="Heiti SC Light" panose="02000000000000000000" charset="-122"/>
              </a:rPr>
              <a:t>省发改委</a:t>
            </a:r>
            <a:r>
              <a:rPr lang="en-US" altLang="zh-CN" sz="2000" dirty="0" smtClean="0">
                <a:latin typeface="Heiti SC Light" panose="02000000000000000000" charset="-122"/>
                <a:ea typeface="Heiti SC Light" panose="02000000000000000000" charset="-122"/>
                <a:cs typeface="Heiti SC Light" panose="02000000000000000000" charset="-122"/>
              </a:rPr>
              <a:t>11</a:t>
            </a:r>
            <a:r>
              <a:rPr lang="zh-CN" altLang="en-US" sz="2000" dirty="0" smtClean="0">
                <a:latin typeface="Heiti SC Light" panose="02000000000000000000" charset="-122"/>
                <a:ea typeface="Heiti SC Light" panose="02000000000000000000" charset="-122"/>
                <a:cs typeface="Heiti SC Light" panose="02000000000000000000" charset="-122"/>
              </a:rPr>
              <a:t>部门</a:t>
            </a: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en-US" sz="2000" dirty="0" smtClean="0">
                <a:latin typeface="Heiti SC Light" panose="02000000000000000000" charset="-122"/>
                <a:ea typeface="Heiti SC Light" panose="02000000000000000000" charset="-122"/>
                <a:cs typeface="Heiti SC Light" panose="02000000000000000000" charset="-122"/>
              </a:rPr>
              <a:t>关于在全省工程建设领域改革保证金制度的通知</a:t>
            </a:r>
            <a:r>
              <a:rPr lang="en-US" altLang="zh-CN" sz="2000" dirty="0" smtClean="0">
                <a:latin typeface="Heiti SC Light" panose="02000000000000000000" charset="-122"/>
                <a:ea typeface="Heiti SC Light" panose="02000000000000000000" charset="-122"/>
                <a:cs typeface="Heiti SC Light" panose="02000000000000000000" charset="-122"/>
              </a:rPr>
              <a:t>》</a:t>
            </a: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algn="l" fontAlgn="auto">
              <a:lnSpc>
                <a:spcPct val="200000"/>
              </a:lnSpc>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加快推行工程保函替代保证金</a:t>
            </a:r>
            <a:r>
              <a:rPr lang="zh-CN" altLang="zh-CN" sz="2000" dirty="0">
                <a:latin typeface="Heiti SC Light" panose="02000000000000000000" charset="-122"/>
                <a:ea typeface="Heiti SC Light" panose="02000000000000000000" charset="-122"/>
                <a:cs typeface="Heiti SC Light" panose="02000000000000000000" charset="-122"/>
              </a:rPr>
              <a:t>。</a:t>
            </a:r>
            <a:r>
              <a:rPr lang="zh-CN" altLang="en-US" sz="2000" dirty="0" smtClean="0">
                <a:latin typeface="Heiti SC Light" panose="02000000000000000000" charset="-122"/>
                <a:ea typeface="Heiti SC Light" panose="02000000000000000000" charset="-122"/>
                <a:cs typeface="Heiti SC Light" panose="02000000000000000000" charset="-122"/>
              </a:rPr>
              <a:t>政府投资工程</a:t>
            </a:r>
            <a:r>
              <a:rPr lang="en-US" altLang="zh-CN" sz="2000" dirty="0" smtClean="0">
                <a:latin typeface="Heiti SC Light" panose="02000000000000000000" charset="-122"/>
                <a:ea typeface="Heiti SC Light" panose="02000000000000000000" charset="-122"/>
                <a:cs typeface="Heiti SC Light" panose="02000000000000000000" charset="-122"/>
              </a:rPr>
              <a:t>2020.6.30</a:t>
            </a:r>
            <a:r>
              <a:rPr lang="zh-CN" altLang="en-US" sz="2000" dirty="0" smtClean="0">
                <a:latin typeface="Heiti SC Light" panose="02000000000000000000" charset="-122"/>
                <a:ea typeface="Heiti SC Light" panose="02000000000000000000" charset="-122"/>
                <a:cs typeface="Heiti SC Light" panose="02000000000000000000" charset="-122"/>
              </a:rPr>
              <a:t>起全面推行过程保函缴纳投标保证金、履约保证金和质量保证金、农民工工资保证金。其他项目鼓励。</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algn="l" fontAlgn="auto">
              <a:lnSpc>
                <a:spcPct val="200000"/>
              </a:lnSpc>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降低额度。投标保证金不超过</a:t>
            </a:r>
            <a:r>
              <a:rPr lang="en-US" altLang="zh-CN" sz="2000" dirty="0" smtClean="0">
                <a:latin typeface="Heiti SC Light" panose="02000000000000000000" charset="-122"/>
                <a:ea typeface="Heiti SC Light" panose="02000000000000000000" charset="-122"/>
                <a:cs typeface="Heiti SC Light" panose="02000000000000000000" charset="-122"/>
              </a:rPr>
              <a:t>50</a:t>
            </a:r>
            <a:r>
              <a:rPr lang="zh-CN" altLang="en-US" sz="2000" dirty="0" smtClean="0">
                <a:latin typeface="Heiti SC Light" panose="02000000000000000000" charset="-122"/>
                <a:ea typeface="Heiti SC Light" panose="02000000000000000000" charset="-122"/>
                <a:cs typeface="Heiti SC Light" panose="02000000000000000000" charset="-122"/>
              </a:rPr>
              <a:t>万，履约保证金不超过</a:t>
            </a:r>
            <a:r>
              <a:rPr lang="en-US" altLang="zh-CN" sz="2000" dirty="0" smtClean="0">
                <a:latin typeface="Heiti SC Light" panose="02000000000000000000" charset="-122"/>
                <a:ea typeface="Heiti SC Light" panose="02000000000000000000" charset="-122"/>
                <a:cs typeface="Heiti SC Light" panose="02000000000000000000" charset="-122"/>
              </a:rPr>
              <a:t>2%</a:t>
            </a:r>
            <a:r>
              <a:rPr lang="zh-CN" altLang="en-US" sz="2000" dirty="0" smtClean="0">
                <a:latin typeface="Heiti SC Light" panose="02000000000000000000" charset="-122"/>
                <a:ea typeface="Heiti SC Light" panose="02000000000000000000" charset="-122"/>
                <a:cs typeface="Heiti SC Light" panose="02000000000000000000" charset="-122"/>
              </a:rPr>
              <a:t>，质量保证金不超过</a:t>
            </a:r>
            <a:r>
              <a:rPr lang="en-US" altLang="zh-CN" sz="2000" dirty="0" smtClean="0">
                <a:latin typeface="Heiti SC Light" panose="02000000000000000000" charset="-122"/>
                <a:ea typeface="Heiti SC Light" panose="02000000000000000000" charset="-122"/>
                <a:cs typeface="Heiti SC Light" panose="02000000000000000000" charset="-122"/>
              </a:rPr>
              <a:t>1.5%</a:t>
            </a:r>
            <a:r>
              <a:rPr lang="zh-CN" altLang="en-US" sz="2000" dirty="0" smtClean="0">
                <a:latin typeface="Heiti SC Light" panose="02000000000000000000" charset="-122"/>
                <a:ea typeface="Heiti SC Light" panose="02000000000000000000" charset="-122"/>
                <a:cs typeface="Heiti SC Light" panose="02000000000000000000" charset="-122"/>
              </a:rPr>
              <a:t>。</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algn="l" fontAlgn="auto">
              <a:lnSpc>
                <a:spcPct val="200000"/>
              </a:lnSpc>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提高进度款支付比例，不低于</a:t>
            </a:r>
            <a:r>
              <a:rPr lang="en-US" altLang="zh-CN" sz="2000" dirty="0" smtClean="0">
                <a:latin typeface="Heiti SC Light" panose="02000000000000000000" charset="-122"/>
                <a:ea typeface="Heiti SC Light" panose="02000000000000000000" charset="-122"/>
                <a:cs typeface="Heiti SC Light" panose="02000000000000000000" charset="-122"/>
              </a:rPr>
              <a:t>80%</a:t>
            </a: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algn="l" fontAlgn="auto">
              <a:lnSpc>
                <a:spcPct val="200000"/>
              </a:lnSpc>
              <a:buFont typeface="Wingdings" panose="05000000000000000000" pitchFamily="2" charset="2"/>
              <a:buChar char="l"/>
            </a:pP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t>保函问题</a:t>
            </a:r>
            <a:endPar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71319"/>
            <a:ext cx="8618855" cy="3766375"/>
          </a:xfrm>
        </p:spPr>
        <p:txBody>
          <a:bodyPr>
            <a:normAutofit/>
          </a:bodyPr>
          <a:lstStyle/>
          <a:p>
            <a:pPr marL="342900" indent="-342900" algn="l">
              <a:buFont typeface="Wingdings" panose="05000000000000000000" pitchFamily="2" charset="2"/>
              <a:buChar char="l"/>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银行保函和保险公司出具的保证保险保单</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普通保函和见索即付保函</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buFont typeface="Wingdings" panose="05000000000000000000" pitchFamily="2" charset="2"/>
            </a:pP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见索即付保函银行拒付唯一理由是欺诈</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t>保函问题</a:t>
            </a:r>
            <a:endPar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71319"/>
            <a:ext cx="8618855" cy="3766375"/>
          </a:xfrm>
        </p:spPr>
        <p:txBody>
          <a:bodyPr>
            <a:normAutofit/>
          </a:bodyPr>
          <a:lstStyle/>
          <a:p>
            <a:pPr marL="342900" indent="-342900" algn="l">
              <a:buFont typeface="Wingdings" panose="05000000000000000000" pitchFamily="2" charset="2"/>
              <a:buChar char="l"/>
            </a:pP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2016年《独立保函规定》出台后至2019年1月5日我国法院作出了42份裁判文书（包括34份判决书及8份最高法的再审裁定书</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en-US" altLang="zh-CN" dirty="0" smtClean="0">
                <a:latin typeface="微软雅黑" panose="020B0503020204020204" pitchFamily="34" charset="-122"/>
                <a:ea typeface="微软雅黑" panose="020B0503020204020204" pitchFamily="34" charset="-122"/>
                <a:cs typeface="微软雅黑" panose="020B0503020204020204" pitchFamily="34" charset="-122"/>
              </a:rPr>
              <a:t>42份裁判文书中涉及保函“欺诈例外”的有23份，占比54.76%。23份涉及保函“欺诈例外”的裁判文书中，法院认定欺诈成立的有11份，占比47.83%</a:t>
            </a: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t>保函问题</a:t>
            </a:r>
            <a:endPar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563370"/>
            <a:ext cx="9326245" cy="4366895"/>
          </a:xfrm>
        </p:spPr>
        <p:txBody>
          <a:bodyPr>
            <a:normAutofit fontScale="60000"/>
          </a:bodyPr>
          <a:lstStyle/>
          <a:p>
            <a:pPr algn="l" fontAlgn="auto">
              <a:lnSpc>
                <a:spcPct val="200000"/>
              </a:lnSpc>
              <a:buFont typeface="Wingdings" panose="05000000000000000000" pitchFamily="2" charset="2"/>
            </a:pPr>
            <a:r>
              <a:rPr lang="en-US" altLang="zh-CN" dirty="0" smtClean="0">
                <a:latin typeface="Heiti SC Light" panose="02000000000000000000" charset="-122"/>
                <a:ea typeface="Heiti SC Light" panose="02000000000000000000" charset="-122"/>
                <a:cs typeface="Heiti SC Light" panose="02000000000000000000" charset="-122"/>
              </a:rPr>
              <a:t>最高法院（2019）最高法民终302号民事判决</a:t>
            </a:r>
            <a:endParaRPr lang="en-US" altLang="zh-CN" dirty="0" smtClean="0">
              <a:latin typeface="Heiti SC Light" panose="02000000000000000000" charset="-122"/>
              <a:ea typeface="Heiti SC Light" panose="02000000000000000000" charset="-122"/>
              <a:cs typeface="Heiti SC Light" panose="02000000000000000000" charset="-122"/>
            </a:endParaRPr>
          </a:p>
          <a:p>
            <a:pPr marL="342900" algn="l" fontAlgn="auto">
              <a:lnSpc>
                <a:spcPct val="200000"/>
              </a:lnSpc>
              <a:buFont typeface="Wingdings" panose="05000000000000000000" pitchFamily="2" charset="2"/>
              <a:buChar char="l"/>
            </a:pPr>
            <a:r>
              <a:rPr lang="en-US" altLang="zh-CN" dirty="0" smtClean="0">
                <a:latin typeface="Heiti SC Light" panose="02000000000000000000" charset="-122"/>
                <a:ea typeface="Heiti SC Light" panose="02000000000000000000" charset="-122"/>
                <a:cs typeface="Heiti SC Light" panose="02000000000000000000" charset="-122"/>
              </a:rPr>
              <a:t>长江岩土公司（总包人）与中博公司（承包人）签订《承包合同书》</a:t>
            </a:r>
            <a:r>
              <a:rPr lang="zh-CN" altLang="en-US" dirty="0" smtClean="0">
                <a:latin typeface="Heiti SC Light" panose="02000000000000000000" charset="-122"/>
                <a:ea typeface="Heiti SC Light" panose="02000000000000000000" charset="-122"/>
                <a:cs typeface="Heiti SC Light" panose="02000000000000000000" charset="-122"/>
              </a:rPr>
              <a:t>，中博公司通过建行温岭支行开了金额为人民</a:t>
            </a:r>
            <a:r>
              <a:rPr lang="en-US" altLang="zh-CN" dirty="0" smtClean="0">
                <a:latin typeface="Heiti SC Light" panose="02000000000000000000" charset="-122"/>
                <a:ea typeface="Heiti SC Light" panose="02000000000000000000" charset="-122"/>
                <a:cs typeface="Heiti SC Light" panose="02000000000000000000" charset="-122"/>
              </a:rPr>
              <a:t>7</a:t>
            </a:r>
            <a:r>
              <a:rPr lang="zh-CN" altLang="en-US" dirty="0" smtClean="0">
                <a:latin typeface="Heiti SC Light" panose="02000000000000000000" charset="-122"/>
                <a:ea typeface="Heiti SC Light" panose="02000000000000000000" charset="-122"/>
                <a:cs typeface="Heiti SC Light" panose="02000000000000000000" charset="-122"/>
              </a:rPr>
              <a:t>亿元的</a:t>
            </a:r>
            <a:r>
              <a:rPr lang="en-US" altLang="zh-CN" dirty="0" smtClean="0">
                <a:latin typeface="Heiti SC Light" panose="02000000000000000000" charset="-122"/>
                <a:ea typeface="Heiti SC Light" panose="02000000000000000000" charset="-122"/>
                <a:cs typeface="Heiti SC Light" panose="02000000000000000000" charset="-122"/>
              </a:rPr>
              <a:t>5</a:t>
            </a:r>
            <a:r>
              <a:rPr lang="zh-CN" altLang="en-US" dirty="0" smtClean="0">
                <a:latin typeface="Heiti SC Light" panose="02000000000000000000" charset="-122"/>
                <a:ea typeface="Heiti SC Light" panose="02000000000000000000" charset="-122"/>
                <a:cs typeface="Heiti SC Light" panose="02000000000000000000" charset="-122"/>
              </a:rPr>
              <a:t>份预付款保函及</a:t>
            </a:r>
            <a:r>
              <a:rPr lang="en-US" altLang="zh-CN" dirty="0" smtClean="0">
                <a:latin typeface="Heiti SC Light" panose="02000000000000000000" charset="-122"/>
                <a:ea typeface="Heiti SC Light" panose="02000000000000000000" charset="-122"/>
                <a:cs typeface="Heiti SC Light" panose="02000000000000000000" charset="-122"/>
              </a:rPr>
              <a:t>2</a:t>
            </a:r>
            <a:r>
              <a:rPr lang="zh-CN" altLang="en-US" dirty="0" smtClean="0">
                <a:latin typeface="Heiti SC Light" panose="02000000000000000000" charset="-122"/>
                <a:ea typeface="Heiti SC Light" panose="02000000000000000000" charset="-122"/>
                <a:cs typeface="Heiti SC Light" panose="02000000000000000000" charset="-122"/>
              </a:rPr>
              <a:t>份履约保函。利比亚违机爆发，中博破产，</a:t>
            </a:r>
            <a:r>
              <a:rPr lang="en-US" altLang="zh-CN" dirty="0" smtClean="0">
                <a:latin typeface="Heiti SC Light" panose="02000000000000000000" charset="-122"/>
                <a:ea typeface="Heiti SC Light" panose="02000000000000000000" charset="-122"/>
                <a:cs typeface="Heiti SC Light" panose="02000000000000000000" charset="-122"/>
                <a:sym typeface="+mn-ea"/>
              </a:rPr>
              <a:t>长江岩土公司</a:t>
            </a:r>
            <a:r>
              <a:rPr lang="zh-CN" altLang="en-US" dirty="0" smtClean="0">
                <a:latin typeface="Heiti SC Light" panose="02000000000000000000" charset="-122"/>
                <a:ea typeface="Heiti SC Light" panose="02000000000000000000" charset="-122"/>
                <a:cs typeface="Heiti SC Light" panose="02000000000000000000" charset="-122"/>
                <a:sym typeface="+mn-ea"/>
              </a:rPr>
              <a:t>起诉建行，要求兑付保函。</a:t>
            </a:r>
            <a:endParaRPr lang="zh-CN" altLang="en-US" dirty="0" smtClean="0">
              <a:latin typeface="Heiti SC Light" panose="02000000000000000000" charset="-122"/>
              <a:ea typeface="Heiti SC Light" panose="02000000000000000000" charset="-122"/>
              <a:cs typeface="Heiti SC Light" panose="02000000000000000000" charset="-122"/>
              <a:sym typeface="+mn-ea"/>
            </a:endParaRPr>
          </a:p>
          <a:p>
            <a:pPr marL="342900" algn="l" fontAlgn="auto">
              <a:lnSpc>
                <a:spcPct val="200000"/>
              </a:lnSpc>
              <a:buFont typeface="Wingdings" panose="05000000000000000000" pitchFamily="2" charset="2"/>
              <a:buChar char="l"/>
            </a:pPr>
            <a:r>
              <a:rPr lang="zh-CN" altLang="en-US" dirty="0" smtClean="0">
                <a:latin typeface="Heiti SC Light" panose="02000000000000000000" charset="-122"/>
                <a:ea typeface="Heiti SC Light" panose="02000000000000000000" charset="-122"/>
                <a:cs typeface="Heiti SC Light" panose="02000000000000000000" charset="-122"/>
              </a:rPr>
              <a:t>生效判决书已认定中博公司实际完成的工程量远高于长江岩土公司支付的预付款，且涉案工程无法履行的原因在于工程所在国利比亚国发生骚乱和战争，长江岩土公司对此应属明知，故其向建行温岭支行要求支付保函项下的款项的请求不能成立。建行温岭支行和中博公司关于长江岩土公司请求支付保函项下款项属于保函欺诈的答辩理由成立。</a:t>
            </a:r>
            <a:endParaRPr lang="zh-CN" altLang="en-US" dirty="0" smtClean="0">
              <a:latin typeface="Heiti SC Light" panose="02000000000000000000" charset="-122"/>
              <a:ea typeface="Heiti SC Light" panose="02000000000000000000" charset="-122"/>
              <a:cs typeface="Heiti SC Light" panose="02000000000000000000" charset="-122"/>
            </a:endParaRPr>
          </a:p>
          <a:p>
            <a:pPr marL="342900" algn="l" fontAlgn="auto">
              <a:lnSpc>
                <a:spcPct val="200000"/>
              </a:lnSpc>
              <a:buFont typeface="Wingdings" panose="05000000000000000000" pitchFamily="2" charset="2"/>
              <a:buChar char="l"/>
            </a:pPr>
            <a:endParaRPr lang="en-US" altLang="zh-CN"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rPr>
              <a:t>保函问题</a:t>
            </a:r>
            <a:endParaRPr lang="zh-CN" altLang="en-US" sz="28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343660"/>
            <a:ext cx="9326245" cy="5063490"/>
          </a:xfrm>
        </p:spPr>
        <p:txBody>
          <a:bodyPr>
            <a:normAutofit fontScale="80000"/>
          </a:bodyPr>
          <a:lstStyle/>
          <a:p>
            <a:pPr algn="l" fontAlgn="auto">
              <a:lnSpc>
                <a:spcPct val="200000"/>
              </a:lnSpc>
              <a:buFont typeface="Wingdings" panose="05000000000000000000" pitchFamily="2" charset="2"/>
            </a:pPr>
            <a:r>
              <a:rPr lang="zh-CN" altLang="en-US" dirty="0" smtClean="0">
                <a:latin typeface="Heiti SC Light" panose="02000000000000000000" charset="-122"/>
                <a:ea typeface="Heiti SC Light" panose="02000000000000000000" charset="-122"/>
                <a:cs typeface="Heiti SC Light" panose="02000000000000000000" charset="-122"/>
              </a:rPr>
              <a:t>（2019）最高法民终413、414号民事判决</a:t>
            </a:r>
            <a:endParaRPr lang="zh-CN" altLang="en-US" dirty="0" smtClean="0">
              <a:latin typeface="Heiti SC Light" panose="02000000000000000000" charset="-122"/>
              <a:ea typeface="Heiti SC Light" panose="02000000000000000000" charset="-122"/>
              <a:cs typeface="Heiti SC Light" panose="02000000000000000000" charset="-122"/>
            </a:endParaRPr>
          </a:p>
          <a:p>
            <a:pPr algn="l" fontAlgn="auto">
              <a:lnSpc>
                <a:spcPct val="200000"/>
              </a:lnSpc>
              <a:buFont typeface="Wingdings" panose="05000000000000000000" pitchFamily="2" charset="2"/>
            </a:pPr>
            <a:r>
              <a:rPr lang="zh-CN" altLang="en-US" dirty="0" smtClean="0">
                <a:latin typeface="Heiti SC Light" panose="02000000000000000000" charset="-122"/>
                <a:ea typeface="Heiti SC Light" panose="02000000000000000000" charset="-122"/>
                <a:cs typeface="Heiti SC Light" panose="02000000000000000000" charset="-122"/>
              </a:rPr>
              <a:t>反担保函为转开独立保函情形下用以保障追偿权的独立保函，在相符交单的条件成就时，就产生开立人的付款义务。山东电建以保函欺诈为由提起本案诉讼，请求止付反担保函项下款项，就应当举证证明印行班加罗尔分行、印行上海分行明知能源公司存在独立保函欺诈情形，仍然违反诚信原则予以付款，并进而以受益人身份在见索即付独立反担保函项下提出索款请求。但山东电建未能提交充分的证据证明。一审法院判令终止支付反担保函项下被请求的款项适用法律有误，应予纠正。印行班加罗尔分行、印行上海分行的上诉理由成立，本院予以支持。</a:t>
            </a:r>
            <a:endParaRPr lang="en-US" altLang="zh-CN"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过程结算理念</a:t>
            </a:r>
            <a:endParaRPr lang="zh-CN" altLang="en-US" sz="24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64647" y="1837020"/>
            <a:ext cx="8874422" cy="2884983"/>
          </a:xfrm>
        </p:spPr>
        <p:txBody>
          <a:bodyPr>
            <a:normAutofit/>
          </a:bodyPr>
          <a:lstStyle/>
          <a:p>
            <a:pPr marL="342900" indent="-342900" algn="l">
              <a:buFont typeface="Wingdings" panose="05000000000000000000" pitchFamily="2" charset="2"/>
              <a:buChar char="l"/>
            </a:pPr>
            <a:r>
              <a:rPr lang="zh-CN" altLang="en-US" sz="2000" b="1" dirty="0" smtClean="0">
                <a:latin typeface="Heiti SC Light" panose="02000000000000000000" charset="-122"/>
                <a:ea typeface="Heiti SC Light" panose="02000000000000000000" charset="-122"/>
              </a:rPr>
              <a:t>建</a:t>
            </a:r>
            <a:r>
              <a:rPr lang="zh-CN" altLang="zh-CN" sz="2000" b="1" dirty="0" smtClean="0">
                <a:latin typeface="Heiti SC Light" panose="02000000000000000000" charset="-122"/>
                <a:ea typeface="Heiti SC Light" panose="02000000000000000000" charset="-122"/>
              </a:rPr>
              <a:t>设工程合同</a:t>
            </a:r>
            <a:r>
              <a:rPr lang="zh-CN" altLang="en-US" sz="2000" b="1" dirty="0" smtClean="0">
                <a:latin typeface="Heiti SC Light" panose="02000000000000000000" charset="-122"/>
                <a:ea typeface="Heiti SC Light" panose="02000000000000000000" charset="-122"/>
              </a:rPr>
              <a:t>本质：</a:t>
            </a:r>
            <a:r>
              <a:rPr lang="zh-CN" altLang="zh-CN" sz="2000" b="1" dirty="0" smtClean="0">
                <a:latin typeface="Heiti SC Light" panose="02000000000000000000" charset="-122"/>
                <a:ea typeface="Heiti SC Light" panose="02000000000000000000" charset="-122"/>
              </a:rPr>
              <a:t>承包人进行工程建设</a:t>
            </a:r>
            <a:r>
              <a:rPr lang="zh-CN" altLang="zh-CN" sz="2000" b="1" dirty="0">
                <a:latin typeface="Heiti SC Light" panose="02000000000000000000" charset="-122"/>
                <a:ea typeface="Heiti SC Light" panose="02000000000000000000" charset="-122"/>
              </a:rPr>
              <a:t>，发包人支付价款</a:t>
            </a:r>
            <a:r>
              <a:rPr lang="zh-CN" altLang="zh-CN" sz="2000" b="1" dirty="0" smtClean="0">
                <a:latin typeface="Heiti SC Light" panose="02000000000000000000" charset="-122"/>
                <a:ea typeface="Heiti SC Light" panose="02000000000000000000" charset="-122"/>
              </a:rPr>
              <a:t>的</a:t>
            </a:r>
            <a:r>
              <a:rPr lang="zh-CN" altLang="en-US" sz="2000" b="1" dirty="0" smtClean="0">
                <a:latin typeface="Heiti SC Light" panose="02000000000000000000" charset="-122"/>
                <a:ea typeface="Heiti SC Light" panose="02000000000000000000" charset="-122"/>
              </a:rPr>
              <a:t>合同</a:t>
            </a:r>
            <a:r>
              <a:rPr lang="zh-CN" altLang="zh-CN" sz="2000" b="1" dirty="0" smtClean="0">
                <a:latin typeface="Heiti SC Light" panose="02000000000000000000" charset="-122"/>
                <a:ea typeface="Heiti SC Light" panose="02000000000000000000" charset="-122"/>
              </a:rPr>
              <a:t>。</a:t>
            </a:r>
            <a:r>
              <a:rPr lang="zh-CN" altLang="en-US" sz="2000" b="1" dirty="0" smtClean="0">
                <a:latin typeface="Heiti SC Light" panose="02000000000000000000" charset="-122"/>
                <a:ea typeface="Heiti SC Light" panose="02000000000000000000" charset="-122"/>
              </a:rPr>
              <a:t>施工过程</a:t>
            </a:r>
            <a:r>
              <a:rPr lang="zh-CN" altLang="zh-CN" sz="2000" b="1" dirty="0" smtClean="0">
                <a:latin typeface="Heiti SC Light" panose="02000000000000000000" charset="-122"/>
                <a:ea typeface="Heiti SC Light" panose="02000000000000000000" charset="-122"/>
              </a:rPr>
              <a:t>中，</a:t>
            </a:r>
            <a:r>
              <a:rPr lang="zh-CN" altLang="en-US" sz="2000" b="1" dirty="0" smtClean="0">
                <a:latin typeface="Heiti SC Light" panose="02000000000000000000" charset="-122"/>
                <a:ea typeface="Heiti SC Light" panose="02000000000000000000" charset="-122"/>
              </a:rPr>
              <a:t>双方</a:t>
            </a:r>
            <a:r>
              <a:rPr lang="zh-CN" altLang="zh-CN" sz="2000" b="1" dirty="0" smtClean="0">
                <a:latin typeface="Heiti SC Light" panose="02000000000000000000" charset="-122"/>
                <a:ea typeface="Heiti SC Light" panose="02000000000000000000" charset="-122"/>
              </a:rPr>
              <a:t>利益</a:t>
            </a:r>
            <a:r>
              <a:rPr lang="zh-CN" altLang="en-US" sz="2000" b="1" dirty="0" smtClean="0">
                <a:latin typeface="Heiti SC Light" panose="02000000000000000000" charset="-122"/>
                <a:ea typeface="Heiti SC Light" panose="02000000000000000000" charset="-122"/>
              </a:rPr>
              <a:t>均</a:t>
            </a:r>
            <a:r>
              <a:rPr lang="zh-CN" altLang="zh-CN" sz="2000" b="1" dirty="0" smtClean="0">
                <a:latin typeface="Heiti SC Light" panose="02000000000000000000" charset="-122"/>
                <a:ea typeface="Heiti SC Light" panose="02000000000000000000" charset="-122"/>
              </a:rPr>
              <a:t>未实现；竣工</a:t>
            </a:r>
            <a:r>
              <a:rPr lang="zh-CN" altLang="en-US" sz="2000" b="1" dirty="0" smtClean="0">
                <a:latin typeface="Heiti SC Light" panose="02000000000000000000" charset="-122"/>
                <a:ea typeface="Heiti SC Light" panose="02000000000000000000" charset="-122"/>
              </a:rPr>
              <a:t>验收</a:t>
            </a:r>
            <a:r>
              <a:rPr lang="zh-CN" altLang="zh-CN" sz="2000" b="1" dirty="0" smtClean="0">
                <a:latin typeface="Heiti SC Light" panose="02000000000000000000" charset="-122"/>
                <a:ea typeface="Heiti SC Light" panose="02000000000000000000" charset="-122"/>
              </a:rPr>
              <a:t>后</a:t>
            </a:r>
            <a:r>
              <a:rPr lang="zh-CN" altLang="zh-CN" sz="2000" b="1" dirty="0">
                <a:latin typeface="Heiti SC Light" panose="02000000000000000000" charset="-122"/>
                <a:ea typeface="Heiti SC Light" panose="02000000000000000000" charset="-122"/>
              </a:rPr>
              <a:t>，</a:t>
            </a:r>
            <a:r>
              <a:rPr lang="zh-CN" altLang="zh-CN" sz="2000" b="1" dirty="0" smtClean="0">
                <a:latin typeface="Heiti SC Light" panose="02000000000000000000" charset="-122"/>
                <a:ea typeface="Heiti SC Light" panose="02000000000000000000" charset="-122"/>
              </a:rPr>
              <a:t>发包方利益已实现</a:t>
            </a:r>
            <a:r>
              <a:rPr lang="zh-CN" altLang="en-US" sz="2000" b="1" dirty="0" smtClean="0">
                <a:latin typeface="Heiti SC Light" panose="02000000000000000000" charset="-122"/>
                <a:ea typeface="Heiti SC Light" panose="02000000000000000000" charset="-122"/>
              </a:rPr>
              <a:t>。</a:t>
            </a:r>
            <a:endParaRPr lang="zh-CN" altLang="en-US" sz="2000" b="1" dirty="0" smtClean="0">
              <a:latin typeface="Heiti SC Light" panose="02000000000000000000" charset="-122"/>
              <a:ea typeface="Heiti SC Light" panose="02000000000000000000" charset="-122"/>
            </a:endParaRPr>
          </a:p>
          <a:p>
            <a:pPr marL="342900" indent="-342900" algn="l">
              <a:buFont typeface="Wingdings" panose="05000000000000000000" pitchFamily="2" charset="2"/>
              <a:buChar char="l"/>
            </a:pPr>
            <a:endParaRPr lang="en-US" altLang="zh-CN" sz="2000" b="1" dirty="0" smtClean="0">
              <a:latin typeface="Heiti SC Light" panose="02000000000000000000" charset="-122"/>
              <a:ea typeface="Heiti SC Light" panose="02000000000000000000" charset="-122"/>
            </a:endParaRPr>
          </a:p>
          <a:p>
            <a:pPr marL="342900" indent="-342900" algn="l">
              <a:buFont typeface="Wingdings" panose="05000000000000000000" pitchFamily="2" charset="2"/>
              <a:buChar char="l"/>
            </a:pPr>
            <a:r>
              <a:rPr lang="zh-CN" altLang="en-US" sz="2000" b="1" dirty="0">
                <a:solidFill>
                  <a:srgbClr val="FF0000"/>
                </a:solidFill>
                <a:latin typeface="Heiti SC Medium" panose="02000000000000000000" charset="-122"/>
                <a:ea typeface="Heiti SC Medium" panose="02000000000000000000" charset="-122"/>
                <a:cs typeface="Heiti SC Medium" panose="02000000000000000000" charset="-122"/>
              </a:rPr>
              <a:t>狭义</a:t>
            </a:r>
            <a:r>
              <a:rPr lang="zh-CN" altLang="en-US" sz="2000" b="1" dirty="0">
                <a:latin typeface="Heiti SC Medium" panose="02000000000000000000" charset="-122"/>
                <a:ea typeface="Heiti SC Medium" panose="02000000000000000000" charset="-122"/>
                <a:cs typeface="Heiti SC Medium" panose="02000000000000000000" charset="-122"/>
              </a:rPr>
              <a:t>过程结算</a:t>
            </a:r>
            <a:r>
              <a:rPr lang="zh-CN" altLang="en-US" sz="2000" b="1" dirty="0" smtClean="0">
                <a:latin typeface="Heiti SC Medium" panose="02000000000000000000" charset="-122"/>
                <a:ea typeface="Heiti SC Medium" panose="02000000000000000000" charset="-122"/>
                <a:cs typeface="Heiti SC Medium" panose="02000000000000000000" charset="-122"/>
              </a:rPr>
              <a:t>，又称“</a:t>
            </a:r>
            <a:r>
              <a:rPr lang="zh-CN" altLang="en-US" sz="2000" b="1" dirty="0">
                <a:latin typeface="Heiti SC Medium" panose="02000000000000000000" charset="-122"/>
                <a:ea typeface="Heiti SC Medium" panose="02000000000000000000" charset="-122"/>
                <a:cs typeface="Heiti SC Medium" panose="02000000000000000000" charset="-122"/>
              </a:rPr>
              <a:t>施工分段结算”</a:t>
            </a:r>
            <a:r>
              <a:rPr lang="zh-CN" altLang="en-US" sz="2000" b="1" dirty="0" smtClean="0">
                <a:latin typeface="Heiti SC Medium" panose="02000000000000000000" charset="-122"/>
                <a:ea typeface="Heiti SC Medium" panose="02000000000000000000" charset="-122"/>
                <a:cs typeface="Heiti SC Medium" panose="02000000000000000000" charset="-122"/>
              </a:rPr>
              <a:t>，即分段对已完并经验</a:t>
            </a:r>
            <a:r>
              <a:rPr lang="zh-CN" altLang="en-US" sz="2000" b="1" dirty="0">
                <a:latin typeface="Heiti SC Medium" panose="02000000000000000000" charset="-122"/>
                <a:ea typeface="Heiti SC Medium" panose="02000000000000000000" charset="-122"/>
                <a:cs typeface="Heiti SC Medium" panose="02000000000000000000" charset="-122"/>
              </a:rPr>
              <a:t>收合格的工程进行</a:t>
            </a:r>
            <a:r>
              <a:rPr lang="en-US" altLang="en-US" sz="2000" b="1" dirty="0" smtClean="0">
                <a:latin typeface="Heiti SC Medium" panose="02000000000000000000" charset="-122"/>
                <a:ea typeface="Heiti SC Medium" panose="02000000000000000000" charset="-122"/>
                <a:cs typeface="Heiti SC Medium" panose="02000000000000000000" charset="-122"/>
              </a:rPr>
              <a:t>结算</a:t>
            </a:r>
            <a:r>
              <a:rPr lang="zh-CN" altLang="en-US" sz="2000" b="1" dirty="0" smtClean="0">
                <a:latin typeface="Heiti SC Medium" panose="02000000000000000000" charset="-122"/>
                <a:ea typeface="Heiti SC Medium" panose="02000000000000000000" charset="-122"/>
                <a:cs typeface="Heiti SC Medium" panose="02000000000000000000" charset="-122"/>
              </a:rPr>
              <a:t>。</a:t>
            </a:r>
            <a:endParaRPr lang="zh-CN" altLang="en-US" sz="2000" b="1" dirty="0" smtClean="0">
              <a:latin typeface="Heiti SC Medium" panose="02000000000000000000" charset="-122"/>
              <a:ea typeface="Heiti SC Medium" panose="02000000000000000000" charset="-122"/>
              <a:cs typeface="Heiti SC Medium" panose="02000000000000000000" charset="-122"/>
            </a:endParaRPr>
          </a:p>
          <a:p>
            <a:pPr marL="342900" indent="-342900" algn="l">
              <a:buFont typeface="Wingdings" panose="05000000000000000000" pitchFamily="2" charset="2"/>
              <a:buChar char="l"/>
            </a:pPr>
            <a:endParaRPr lang="en-US" altLang="zh-CN" sz="2000" b="1" dirty="0">
              <a:latin typeface="Heiti SC Medium" panose="02000000000000000000" charset="-122"/>
              <a:ea typeface="Heiti SC Medium" panose="02000000000000000000" charset="-122"/>
              <a:cs typeface="Heiti SC Medium" panose="02000000000000000000" charset="-122"/>
            </a:endParaRPr>
          </a:p>
          <a:p>
            <a:pPr marL="342900" indent="-342900" algn="l">
              <a:buFont typeface="Wingdings" panose="05000000000000000000" pitchFamily="2" charset="2"/>
              <a:buChar char="l"/>
            </a:pPr>
            <a:r>
              <a:rPr lang="zh-CN" altLang="en-US" sz="2000" b="1" dirty="0">
                <a:solidFill>
                  <a:srgbClr val="FF0000"/>
                </a:solidFill>
                <a:latin typeface="Heiti SC Medium" panose="02000000000000000000" charset="-122"/>
                <a:ea typeface="Heiti SC Medium" panose="02000000000000000000" charset="-122"/>
                <a:cs typeface="Heiti SC Medium" panose="02000000000000000000" charset="-122"/>
              </a:rPr>
              <a:t>广义</a:t>
            </a:r>
            <a:r>
              <a:rPr lang="zh-CN" altLang="en-US" sz="2000" b="1" dirty="0">
                <a:latin typeface="Heiti SC Medium" panose="02000000000000000000" charset="-122"/>
                <a:ea typeface="Heiti SC Medium" panose="02000000000000000000" charset="-122"/>
                <a:cs typeface="Heiti SC Medium" panose="02000000000000000000" charset="-122"/>
              </a:rPr>
              <a:t>过程结算</a:t>
            </a:r>
            <a:r>
              <a:rPr lang="zh-CN" altLang="en-US" sz="2000" b="1" dirty="0" smtClean="0">
                <a:latin typeface="Heiti SC Medium" panose="02000000000000000000" charset="-122"/>
                <a:ea typeface="Heiti SC Medium" panose="02000000000000000000" charset="-122"/>
                <a:cs typeface="Heiti SC Medium" panose="02000000000000000000" charset="-122"/>
              </a:rPr>
              <a:t>，又称“结算的过程解决”，是</a:t>
            </a:r>
            <a:r>
              <a:rPr lang="zh-CN" altLang="zh-CN" sz="2000" b="1" dirty="0" smtClean="0">
                <a:latin typeface="Heiti SC Medium" panose="02000000000000000000" charset="-122"/>
                <a:ea typeface="Heiti SC Medium" panose="02000000000000000000" charset="-122"/>
                <a:cs typeface="Heiti SC Medium" panose="02000000000000000000" charset="-122"/>
              </a:rPr>
              <a:t>对约定结算周期内</a:t>
            </a:r>
            <a:r>
              <a:rPr lang="zh-CN" altLang="zh-CN" sz="2000" b="1" dirty="0">
                <a:latin typeface="Heiti SC Medium" panose="02000000000000000000" charset="-122"/>
                <a:ea typeface="Heiti SC Medium" panose="02000000000000000000" charset="-122"/>
                <a:cs typeface="Heiti SC Medium" panose="02000000000000000000" charset="-122"/>
              </a:rPr>
              <a:t>完成的</a:t>
            </a:r>
            <a:r>
              <a:rPr lang="zh-CN" altLang="zh-CN" sz="2000" b="1" dirty="0" smtClean="0">
                <a:latin typeface="Heiti SC Medium" panose="02000000000000000000" charset="-122"/>
                <a:ea typeface="Heiti SC Medium" panose="02000000000000000000" charset="-122"/>
                <a:cs typeface="Heiti SC Medium" panose="02000000000000000000" charset="-122"/>
              </a:rPr>
              <a:t>工程内容包括现场签证</a:t>
            </a:r>
            <a:r>
              <a:rPr lang="zh-CN" altLang="zh-CN" sz="2000" b="1" dirty="0">
                <a:latin typeface="Heiti SC Medium" panose="02000000000000000000" charset="-122"/>
                <a:ea typeface="Heiti SC Medium" panose="02000000000000000000" charset="-122"/>
                <a:cs typeface="Heiti SC Medium" panose="02000000000000000000" charset="-122"/>
              </a:rPr>
              <a:t>、工程变更、</a:t>
            </a:r>
            <a:r>
              <a:rPr lang="zh-CN" altLang="zh-CN" sz="2000" b="1" dirty="0" smtClean="0">
                <a:latin typeface="Heiti SC Medium" panose="02000000000000000000" charset="-122"/>
                <a:ea typeface="Heiti SC Medium" panose="02000000000000000000" charset="-122"/>
                <a:cs typeface="Heiti SC Medium" panose="02000000000000000000" charset="-122"/>
              </a:rPr>
              <a:t>索赔等开展</a:t>
            </a:r>
            <a:r>
              <a:rPr lang="zh-CN" altLang="en-US" sz="2000" b="1" dirty="0" smtClean="0">
                <a:latin typeface="Heiti SC Medium" panose="02000000000000000000" charset="-122"/>
                <a:ea typeface="Heiti SC Medium" panose="02000000000000000000" charset="-122"/>
                <a:cs typeface="Heiti SC Medium" panose="02000000000000000000" charset="-122"/>
              </a:rPr>
              <a:t>计价、确认和</a:t>
            </a:r>
            <a:r>
              <a:rPr lang="zh-CN" altLang="zh-CN" sz="2000" b="1" dirty="0" smtClean="0">
                <a:latin typeface="Heiti SC Medium" panose="02000000000000000000" charset="-122"/>
                <a:ea typeface="Heiti SC Medium" panose="02000000000000000000" charset="-122"/>
                <a:cs typeface="Heiti SC Medium" panose="02000000000000000000" charset="-122"/>
              </a:rPr>
              <a:t>支付等活动 </a:t>
            </a:r>
            <a:r>
              <a:rPr lang="zh-CN" altLang="en-US" sz="2000" b="1" dirty="0">
                <a:latin typeface="Heiti SC Medium" panose="02000000000000000000" charset="-122"/>
                <a:ea typeface="Heiti SC Medium" panose="02000000000000000000" charset="-122"/>
                <a:cs typeface="Heiti SC Medium" panose="02000000000000000000" charset="-122"/>
              </a:rPr>
              <a:t>。</a:t>
            </a:r>
            <a:endParaRPr lang="zh-CN" altLang="en-US" sz="2000" dirty="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2000" b="1" dirty="0" smtClean="0">
              <a:latin typeface="Heiti SC Light" panose="02000000000000000000" charset="-122"/>
              <a:ea typeface="Heiti SC Light" panose="02000000000000000000" charset="-122"/>
            </a:endParaRPr>
          </a:p>
          <a:p>
            <a:pPr marL="342900" indent="-342900" algn="l">
              <a:buFont typeface="Wingdings" panose="05000000000000000000" pitchFamily="2" charset="2"/>
              <a:buChar char="l"/>
            </a:pPr>
            <a:endParaRPr lang="en-US" altLang="zh-CN" sz="2800" b="1" dirty="0" smtClean="0">
              <a:latin typeface="Heiti SC Light" panose="02000000000000000000" charset="-122"/>
              <a:ea typeface="Heiti SC Light" panose="02000000000000000000" charset="-122"/>
            </a:endParaRPr>
          </a:p>
          <a:p>
            <a:pPr algn="l">
              <a:buFont typeface="Wingdings" panose="05000000000000000000" pitchFamily="2" charset="2"/>
            </a:pPr>
            <a:endParaRPr lang="en-US" altLang="zh-CN" sz="2800" b="1" dirty="0" smtClean="0">
              <a:latin typeface="Heiti SC Light" panose="02000000000000000000" charset="-122"/>
              <a:ea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过程结算文件</a:t>
            </a:r>
            <a:endParaRPr lang="zh-CN" altLang="en-US" sz="24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64647" y="1837020"/>
            <a:ext cx="8874422" cy="2884983"/>
          </a:xfrm>
        </p:spPr>
        <p:txBody>
          <a:bodyPr>
            <a:normAutofit/>
          </a:bodyPr>
          <a:lstStyle/>
          <a:p>
            <a:pPr algn="l"/>
            <a:r>
              <a:rPr lang="zh-CN" altLang="en-US" dirty="0" smtClean="0"/>
              <a:t> </a:t>
            </a:r>
            <a:endParaRPr lang="en-US" altLang="zh-CN" sz="2000" b="1" dirty="0" smtClean="0">
              <a:solidFill>
                <a:srgbClr val="FF0000"/>
              </a:solidFill>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zh-CN" sz="2000" dirty="0">
                <a:latin typeface="Heiti SC Light" panose="02000000000000000000" charset="-122"/>
                <a:ea typeface="Heiti SC Light" panose="02000000000000000000" charset="-122"/>
                <a:cs typeface="Heiti SC Light" panose="02000000000000000000" charset="-122"/>
              </a:rPr>
              <a:t>省建设厅、省发展改革委、省财政厅《关于在房屋建筑和市政基础设施工程中推行施工过程结算的实施意见》（浙建〔</a:t>
            </a:r>
            <a:r>
              <a:rPr lang="en-US" altLang="zh-CN" sz="2000" dirty="0">
                <a:latin typeface="Heiti SC Light" panose="02000000000000000000" charset="-122"/>
                <a:ea typeface="Heiti SC Light" panose="02000000000000000000" charset="-122"/>
                <a:cs typeface="Heiti SC Light" panose="02000000000000000000" charset="-122"/>
              </a:rPr>
              <a:t>2020</a:t>
            </a:r>
            <a:r>
              <a:rPr lang="zh-CN" altLang="zh-CN" sz="2000" dirty="0">
                <a:latin typeface="Heiti SC Light" panose="02000000000000000000" charset="-122"/>
                <a:ea typeface="Heiti SC Light" panose="02000000000000000000" charset="-122"/>
                <a:cs typeface="Heiti SC Light" panose="02000000000000000000" charset="-122"/>
              </a:rPr>
              <a:t>〕</a:t>
            </a:r>
            <a:r>
              <a:rPr lang="en-US" altLang="zh-CN" sz="2000" dirty="0">
                <a:latin typeface="Heiti SC Light" panose="02000000000000000000" charset="-122"/>
                <a:ea typeface="Heiti SC Light" panose="02000000000000000000" charset="-122"/>
                <a:cs typeface="Heiti SC Light" panose="02000000000000000000" charset="-122"/>
              </a:rPr>
              <a:t>5</a:t>
            </a:r>
            <a:r>
              <a:rPr lang="zh-CN" altLang="zh-CN" sz="2000" dirty="0">
                <a:latin typeface="Heiti SC Light" panose="02000000000000000000" charset="-122"/>
                <a:ea typeface="Heiti SC Light" panose="02000000000000000000" charset="-122"/>
                <a:cs typeface="Heiti SC Light" panose="02000000000000000000" charset="-122"/>
              </a:rPr>
              <a:t>号） </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zh-CN" sz="2000" dirty="0" smtClean="0">
                <a:latin typeface="Heiti SC Light" panose="02000000000000000000" charset="-122"/>
                <a:ea typeface="Heiti SC Light" panose="02000000000000000000" charset="-122"/>
                <a:cs typeface="Heiti SC Light" panose="02000000000000000000" charset="-122"/>
              </a:rPr>
              <a:t>浙江省建设工程造价管理总站</a:t>
            </a:r>
            <a:r>
              <a:rPr lang="zh-CN" altLang="zh-CN" sz="2000" dirty="0">
                <a:latin typeface="Heiti SC Light" panose="02000000000000000000" charset="-122"/>
                <a:ea typeface="Heiti SC Light" panose="02000000000000000000" charset="-122"/>
                <a:cs typeface="Heiti SC Light" panose="02000000000000000000" charset="-122"/>
              </a:rPr>
              <a:t>（省标准站</a:t>
            </a:r>
            <a:r>
              <a:rPr lang="zh-CN" altLang="zh-CN" sz="2000" dirty="0" smtClean="0">
                <a:latin typeface="Heiti SC Light" panose="02000000000000000000" charset="-122"/>
                <a:ea typeface="Heiti SC Light" panose="02000000000000000000" charset="-122"/>
                <a:cs typeface="Heiti SC Light" panose="02000000000000000000" charset="-122"/>
              </a:rPr>
              <a:t>）</a:t>
            </a: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zh-CN" sz="2000" dirty="0" smtClean="0">
                <a:latin typeface="Heiti SC Light" panose="02000000000000000000" charset="-122"/>
                <a:ea typeface="Heiti SC Light" panose="02000000000000000000" charset="-122"/>
                <a:cs typeface="Heiti SC Light" panose="02000000000000000000" charset="-122"/>
              </a:rPr>
              <a:t>关于印发推行施工过程结算若干问题问答</a:t>
            </a: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en-US" sz="2000" dirty="0" smtClean="0">
                <a:latin typeface="Heiti SC Light" panose="02000000000000000000" charset="-122"/>
                <a:ea typeface="Heiti SC Light" panose="02000000000000000000" charset="-122"/>
                <a:cs typeface="Heiti SC Light" panose="02000000000000000000" charset="-122"/>
              </a:rPr>
              <a:t>、</a:t>
            </a:r>
            <a:r>
              <a:rPr lang="en-US" altLang="zh-CN" sz="2000" dirty="0" smtClean="0">
                <a:latin typeface="Heiti SC Light" panose="02000000000000000000" charset="-122"/>
                <a:ea typeface="Heiti SC Light" panose="02000000000000000000" charset="-122"/>
                <a:cs typeface="Heiti SC Light" panose="02000000000000000000" charset="-122"/>
              </a:rPr>
              <a:t>《</a:t>
            </a:r>
            <a:r>
              <a:rPr lang="zh-CN" altLang="zh-CN" sz="2000" dirty="0" smtClean="0">
                <a:latin typeface="Heiti SC Light" panose="02000000000000000000" charset="-122"/>
                <a:ea typeface="Heiti SC Light" panose="02000000000000000000" charset="-122"/>
                <a:cs typeface="Heiti SC Light" panose="02000000000000000000" charset="-122"/>
              </a:rPr>
              <a:t> 施工过程结算合同专用条款使用说明</a:t>
            </a:r>
            <a:r>
              <a:rPr lang="en-US" altLang="zh-CN" sz="2000" dirty="0" smtClean="0">
                <a:latin typeface="Heiti SC Light" panose="02000000000000000000" charset="-122"/>
                <a:ea typeface="Heiti SC Light" panose="02000000000000000000" charset="-122"/>
                <a:cs typeface="Heiti SC Light" panose="02000000000000000000" charset="-122"/>
              </a:rPr>
              <a:t>》</a:t>
            </a:r>
            <a:endParaRPr lang="en-US" altLang="zh-CN"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2800" b="1" dirty="0" smtClean="0">
              <a:latin typeface="Heiti SC Light" panose="02000000000000000000" charset="-122"/>
              <a:ea typeface="Heiti SC Light" panose="02000000000000000000" charset="-122"/>
            </a:endParaRPr>
          </a:p>
          <a:p>
            <a:pPr algn="l">
              <a:buFont typeface="Wingdings" panose="05000000000000000000" pitchFamily="2" charset="2"/>
            </a:pPr>
            <a:endParaRPr lang="en-US" altLang="zh-CN" sz="2800" b="1" dirty="0" smtClean="0">
              <a:latin typeface="Heiti SC Light" panose="02000000000000000000" charset="-122"/>
              <a:ea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实施条件</a:t>
            </a:r>
            <a:endParaRPr lang="zh-CN" altLang="en-US" sz="24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64647" y="1621444"/>
            <a:ext cx="8874422" cy="2823656"/>
          </a:xfrm>
        </p:spPr>
        <p:txBody>
          <a:bodyPr>
            <a:normAutofit/>
          </a:bodyPr>
          <a:lstStyle/>
          <a:p>
            <a:pPr algn="l"/>
            <a:r>
              <a:rPr lang="zh-CN" altLang="en-US" sz="2000" dirty="0" smtClean="0"/>
              <a:t> </a:t>
            </a:r>
            <a:endParaRPr lang="en-US" altLang="zh-CN" sz="2000" b="1" dirty="0" smtClean="0">
              <a:solidFill>
                <a:srgbClr val="FF0000"/>
              </a:solidFill>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招标文件和合同有明确约定</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建设单位资金落实，概算比较准确</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变更、调价和索赔等调整事项，建设单位领导愿意承担责任，或有快捷的纠纷解决机制</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质量验收和造价咨询积极配合</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000" dirty="0" smtClean="0">
                <a:latin typeface="Heiti SC Light" panose="02000000000000000000" charset="-122"/>
                <a:ea typeface="Heiti SC Light" panose="02000000000000000000" charset="-122"/>
                <a:cs typeface="Heiti SC Light" panose="02000000000000000000" charset="-122"/>
              </a:rPr>
              <a:t>监督机制</a:t>
            </a: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zh-CN" altLang="en-US" sz="20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zh-CN" altLang="en-US" sz="2000" dirty="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2800" b="1" dirty="0" smtClean="0">
              <a:latin typeface="Heiti SC Light" panose="02000000000000000000" charset="-122"/>
              <a:ea typeface="Heiti SC Light" panose="02000000000000000000" charset="-122"/>
            </a:endParaRPr>
          </a:p>
          <a:p>
            <a:pPr algn="l">
              <a:buFont typeface="Wingdings" panose="05000000000000000000" pitchFamily="2" charset="2"/>
            </a:pPr>
            <a:endParaRPr lang="en-US" altLang="zh-CN" sz="2800" b="1" dirty="0" smtClean="0">
              <a:latin typeface="Heiti SC Light" panose="02000000000000000000" charset="-122"/>
              <a:ea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b="1" dirty="0" smtClean="0">
                <a:solidFill>
                  <a:srgbClr val="006284"/>
                </a:solidFill>
                <a:latin typeface="Heiti SC Medium" panose="02000000000000000000" charset="-122"/>
                <a:ea typeface="Heiti SC Medium" panose="02000000000000000000" charset="-122"/>
                <a:cs typeface="Heiti SC Medium" panose="02000000000000000000" charset="-122"/>
              </a:rPr>
              <a:t>实施条件</a:t>
            </a:r>
            <a:r>
              <a:rPr lang="en-US" altLang="zh-CN" sz="2800" b="1" dirty="0" smtClean="0">
                <a:solidFill>
                  <a:srgbClr val="006284"/>
                </a:solidFill>
                <a:latin typeface="Heiti SC Medium" panose="02000000000000000000" charset="-122"/>
                <a:ea typeface="Heiti SC Medium" panose="02000000000000000000" charset="-122"/>
                <a:cs typeface="Heiti SC Medium" panose="02000000000000000000" charset="-122"/>
              </a:rPr>
              <a:t>---</a:t>
            </a:r>
            <a:r>
              <a:rPr lang="zh-CN" altLang="en-US" sz="2800" b="1" dirty="0" smtClean="0">
                <a:solidFill>
                  <a:srgbClr val="006284"/>
                </a:solidFill>
                <a:latin typeface="Heiti SC Medium" panose="02000000000000000000" charset="-122"/>
                <a:ea typeface="Heiti SC Medium" panose="02000000000000000000" charset="-122"/>
                <a:cs typeface="Heiti SC Medium" panose="02000000000000000000" charset="-122"/>
              </a:rPr>
              <a:t>招标文件规定</a:t>
            </a:r>
            <a:endParaRPr lang="zh-CN" altLang="en-US" sz="2800" b="1" dirty="0">
              <a:solidFill>
                <a:srgbClr val="006284"/>
              </a:solidFill>
              <a:latin typeface="Heiti SC Medium" panose="02000000000000000000" charset="-122"/>
              <a:ea typeface="Heiti SC Medium" panose="02000000000000000000" charset="-122"/>
              <a:cs typeface="Heiti SC Medium" panose="02000000000000000000" charset="-122"/>
            </a:endParaRPr>
          </a:p>
        </p:txBody>
      </p:sp>
      <p:sp>
        <p:nvSpPr>
          <p:cNvPr id="3" name="副标题 2"/>
          <p:cNvSpPr>
            <a:spLocks noGrp="1"/>
          </p:cNvSpPr>
          <p:nvPr>
            <p:ph type="subTitle" idx="1"/>
          </p:nvPr>
        </p:nvSpPr>
        <p:spPr>
          <a:xfrm>
            <a:off x="1750695" y="1800225"/>
            <a:ext cx="8776335" cy="3787775"/>
          </a:xfrm>
        </p:spPr>
        <p:txBody>
          <a:bodyPr>
            <a:noAutofit/>
          </a:bodyPr>
          <a:lstStyle/>
          <a:p>
            <a:pPr marL="342900" indent="-342900" algn="l">
              <a:buFont typeface="Wingdings" panose="05000000000000000000" pitchFamily="2" charset="2"/>
              <a:buChar char="l"/>
            </a:pP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规定</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采用</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rPr>
              <a:t>施工过程分段结算，并约定</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分段节点</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规定适用</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浙</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rPr>
              <a:t>建〔2020〕5</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文件</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rPr>
              <a:t>关于在房屋建筑和市政基础设施工程中推行施工过程结算的实施意见》</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cs typeface="微软雅黑" panose="020B0503020204020204" pitchFamily="34" charset="-122"/>
              </a:rPr>
              <a:t>引用条款</a:t>
            </a:r>
            <a:r>
              <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2000" dirty="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sz="2000"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800" b="1" dirty="0" smtClean="0">
                <a:solidFill>
                  <a:srgbClr val="006284"/>
                </a:solidFill>
                <a:latin typeface="Heiti SC Medium" panose="02000000000000000000" charset="-122"/>
                <a:ea typeface="Heiti SC Medium" panose="02000000000000000000" charset="-122"/>
                <a:cs typeface="Heiti SC Medium" panose="02000000000000000000" charset="-122"/>
              </a:rPr>
              <a:t>实施条件</a:t>
            </a:r>
            <a:r>
              <a:rPr lang="en-US" altLang="zh-CN" sz="2800" b="1" dirty="0" smtClean="0">
                <a:solidFill>
                  <a:srgbClr val="006284"/>
                </a:solidFill>
                <a:latin typeface="Heiti SC Medium" panose="02000000000000000000" charset="-122"/>
                <a:ea typeface="Heiti SC Medium" panose="02000000000000000000" charset="-122"/>
                <a:cs typeface="Heiti SC Medium" panose="02000000000000000000" charset="-122"/>
              </a:rPr>
              <a:t>--</a:t>
            </a:r>
            <a:r>
              <a:rPr lang="zh-CN" altLang="en-US" sz="2800" b="1" dirty="0" smtClean="0">
                <a:solidFill>
                  <a:srgbClr val="006284"/>
                </a:solidFill>
                <a:latin typeface="Heiti SC Medium" panose="02000000000000000000" charset="-122"/>
                <a:ea typeface="Heiti SC Medium" panose="02000000000000000000" charset="-122"/>
                <a:cs typeface="Heiti SC Medium" panose="02000000000000000000" charset="-122"/>
              </a:rPr>
              <a:t>合同规定</a:t>
            </a:r>
            <a:endParaRPr lang="zh-CN" altLang="en-US" sz="2800" b="1" dirty="0">
              <a:solidFill>
                <a:srgbClr val="006284"/>
              </a:solidFill>
              <a:latin typeface="Heiti SC Medium" panose="02000000000000000000" charset="-122"/>
              <a:ea typeface="Heiti SC Medium" panose="02000000000000000000" charset="-122"/>
              <a:cs typeface="Heiti SC Medium" panose="02000000000000000000" charset="-122"/>
            </a:endParaRPr>
          </a:p>
        </p:txBody>
      </p:sp>
      <p:sp>
        <p:nvSpPr>
          <p:cNvPr id="3" name="副标题 2"/>
          <p:cNvSpPr>
            <a:spLocks noGrp="1"/>
          </p:cNvSpPr>
          <p:nvPr>
            <p:ph type="subTitle" idx="1"/>
          </p:nvPr>
        </p:nvSpPr>
        <p:spPr>
          <a:xfrm>
            <a:off x="1750695" y="1800224"/>
            <a:ext cx="8776335" cy="3205907"/>
          </a:xfrm>
        </p:spPr>
        <p:txBody>
          <a:bodyPr>
            <a:noAutofit/>
          </a:bodyPr>
          <a:lstStyle/>
          <a:p>
            <a:pPr marL="342900" indent="-342900" algn="l">
              <a:buFont typeface="Wingdings" panose="05000000000000000000" pitchFamily="2" charset="2"/>
              <a:buChar char="l"/>
            </a:pP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rPr>
              <a:t>规定适用</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rPr>
              <a:t>浙建〔2020〕5号</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rPr>
              <a:t>文件</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rPr>
              <a:t>《关于在房屋建筑和市政基础设施工程中推行施工过程结算的实施意见》（</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rPr>
              <a:t>引用条款</a:t>
            </a:r>
            <a:endPar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过程结算文件是竣工结算</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文件的组成部分，对已完过程结算部分原则上</a:t>
            </a:r>
            <a:r>
              <a:rPr lang="zh-CN" altLang="en-US" sz="2000" b="1" dirty="0" smtClean="0">
                <a:latin typeface="微软雅黑" panose="020B0503020204020204" pitchFamily="34" charset="-122"/>
                <a:ea typeface="微软雅黑" panose="020B0503020204020204" pitchFamily="34" charset="-122"/>
                <a:cs typeface="微软雅黑" panose="020B0503020204020204" pitchFamily="34" charset="-122"/>
              </a:rPr>
              <a:t>不再重复审核。</a:t>
            </a:r>
            <a:endParaRPr lang="en-US"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r>
              <a:rPr lang="zh-CN" altLang="en-US" sz="2000" dirty="0" smtClean="0">
                <a:latin typeface="微软雅黑" panose="020B0503020204020204" pitchFamily="34" charset="-122"/>
                <a:ea typeface="微软雅黑" panose="020B0503020204020204" pitchFamily="34" charset="-122"/>
              </a:rPr>
              <a:t>按分段工期调整价格要素</a:t>
            </a:r>
            <a:endParaRPr lang="zh-CN" altLang="en-US" sz="2000" dirty="0" smtClean="0">
              <a:latin typeface="微软雅黑" panose="020B0503020204020204" pitchFamily="34" charset="-122"/>
              <a:ea typeface="微软雅黑" panose="020B0503020204020204" pitchFamily="34" charset="-122"/>
            </a:endParaRPr>
          </a:p>
          <a:p>
            <a:pPr marL="342900" indent="-342900" algn="l">
              <a:buFont typeface="Wingdings" panose="05000000000000000000" pitchFamily="2" charset="2"/>
              <a:buChar char="l"/>
            </a:pPr>
            <a:r>
              <a:rPr lang="zh-CN" altLang="en-US" sz="2000" dirty="0" smtClean="0">
                <a:latin typeface="微软雅黑" panose="020B0503020204020204" pitchFamily="34" charset="-122"/>
                <a:ea typeface="微软雅黑" panose="020B0503020204020204" pitchFamily="34" charset="-122"/>
              </a:rPr>
              <a:t>过程结算的程序：申请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审核</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付款</a:t>
            </a:r>
            <a:endParaRPr lang="zh-CN" altLang="en-US" sz="2000" dirty="0" smtClean="0">
              <a:latin typeface="微软雅黑" panose="020B0503020204020204" pitchFamily="34" charset="-122"/>
              <a:ea typeface="微软雅黑" panose="020B0503020204020204" pitchFamily="34" charset="-122"/>
            </a:endParaRPr>
          </a:p>
          <a:p>
            <a:pPr marL="342900" indent="-342900" algn="l">
              <a:buFont typeface="Wingdings" panose="05000000000000000000" pitchFamily="2" charset="2"/>
              <a:buChar char="l"/>
            </a:pPr>
            <a:r>
              <a:rPr lang="zh-CN" altLang="en-US" sz="2000" dirty="0" smtClean="0">
                <a:latin typeface="微软雅黑" panose="020B0503020204020204" pitchFamily="34" charset="-122"/>
                <a:ea typeface="微软雅黑" panose="020B0503020204020204" pitchFamily="34" charset="-122"/>
              </a:rPr>
              <a:t>争议的快捷处理方式</a:t>
            </a:r>
            <a:endParaRPr lang="zh-CN" altLang="en-US" sz="2000" dirty="0">
              <a:latin typeface="微软雅黑" panose="020B0503020204020204" pitchFamily="34" charset="-122"/>
              <a:ea typeface="微软雅黑" panose="020B0503020204020204" pitchFamily="34" charset="-122"/>
            </a:endParaRPr>
          </a:p>
          <a:p>
            <a:pPr marL="342900" indent="-342900" algn="l">
              <a:buFont typeface="Wingdings" panose="05000000000000000000" pitchFamily="2" charset="2"/>
              <a:buChar char="l"/>
            </a:pPr>
            <a:endParaRPr lang="zh-CN" altLang="en-US" sz="2000" dirty="0">
              <a:latin typeface="微软雅黑" panose="020B0503020204020204" pitchFamily="34" charset="-122"/>
              <a:ea typeface="微软雅黑" panose="020B0503020204020204" pitchFamily="34" charset="-122"/>
            </a:endParaRPr>
          </a:p>
          <a:p>
            <a:pPr algn="l"/>
            <a:endParaRPr lang="zh-CN" altLang="en-US" sz="2000" dirty="0">
              <a:latin typeface="微软雅黑" panose="020B0503020204020204" pitchFamily="34" charset="-122"/>
              <a:ea typeface="微软雅黑" panose="020B0503020204020204" pitchFamily="34"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rmAutofit/>
          </a:bodyPr>
          <a:lstStyle/>
          <a:p>
            <a:pPr algn="l"/>
            <a:r>
              <a:rPr lang="zh-CN" altLang="en-US" sz="2400" dirty="0" smtClean="0">
                <a:solidFill>
                  <a:srgbClr val="006284"/>
                </a:solidFill>
                <a:latin typeface="Heiti SC Light" panose="02000000000000000000" charset="-122"/>
                <a:ea typeface="Heiti SC Light" panose="02000000000000000000" charset="-122"/>
                <a:cs typeface="Heiti SC Light" panose="02000000000000000000" charset="-122"/>
              </a:rPr>
              <a:t>争议处理方式</a:t>
            </a:r>
            <a:endParaRPr lang="zh-CN" altLang="en-US" sz="2400" dirty="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64335" y="1621155"/>
            <a:ext cx="8874760" cy="4437380"/>
          </a:xfrm>
        </p:spPr>
        <p:txBody>
          <a:bodyPr>
            <a:normAutofit lnSpcReduction="10000"/>
          </a:bodyPr>
          <a:lstStyle/>
          <a:p>
            <a:pPr algn="l"/>
            <a:r>
              <a:rPr lang="zh-CN" altLang="en-US" dirty="0" smtClean="0">
                <a:solidFill>
                  <a:srgbClr val="000000"/>
                </a:solidFill>
              </a:rPr>
              <a:t> </a:t>
            </a:r>
            <a:endParaRPr lang="en-US" altLang="zh-CN" b="1" dirty="0" smtClean="0">
              <a:solidFill>
                <a:srgbClr val="000000"/>
              </a:solidFill>
              <a:latin typeface="Heiti SC Light" panose="02000000000000000000" charset="-122"/>
              <a:ea typeface="Heiti SC Light" panose="02000000000000000000" charset="-122"/>
              <a:cs typeface="Heiti SC Light" panose="02000000000000000000" charset="-122"/>
            </a:endParaRPr>
          </a:p>
          <a:p>
            <a:pPr marL="342900" algn="l" fontAlgn="auto">
              <a:lnSpc>
                <a:spcPct val="150000"/>
              </a:lnSpc>
              <a:buFont typeface="Wingdings" panose="05000000000000000000" pitchFamily="2" charset="2"/>
              <a:buChar char="l"/>
            </a:pPr>
            <a:r>
              <a:rPr lang="zh-CN" altLang="en-US" b="1" dirty="0" smtClean="0">
                <a:solidFill>
                  <a:srgbClr val="FF0000"/>
                </a:solidFill>
                <a:latin typeface="Heiti SC Light" panose="02000000000000000000" charset="-122"/>
                <a:ea typeface="Heiti SC Light" panose="02000000000000000000" charset="-122"/>
                <a:cs typeface="Heiti SC Light" panose="02000000000000000000" charset="-122"/>
              </a:rPr>
              <a:t>行政调解</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a:t>
            </a:r>
            <a:r>
              <a:rPr lang="zh-CN" altLang="zh-CN" b="1" dirty="0" smtClean="0">
                <a:solidFill>
                  <a:srgbClr val="000000"/>
                </a:solidFill>
                <a:latin typeface="Heiti SC Light" panose="02000000000000000000" charset="-122"/>
                <a:ea typeface="Heiti SC Light" panose="02000000000000000000" charset="-122"/>
                <a:cs typeface="Heiti SC Light" panose="02000000000000000000" charset="-122"/>
              </a:rPr>
              <a:t>浙</a:t>
            </a:r>
            <a:r>
              <a:rPr lang="zh-CN" altLang="zh-CN" b="1" dirty="0">
                <a:solidFill>
                  <a:srgbClr val="000000"/>
                </a:solidFill>
                <a:latin typeface="Heiti SC Light" panose="02000000000000000000" charset="-122"/>
                <a:ea typeface="Heiti SC Light" panose="02000000000000000000" charset="-122"/>
                <a:cs typeface="Heiti SC Light" panose="02000000000000000000" charset="-122"/>
              </a:rPr>
              <a:t>建〔</a:t>
            </a:r>
            <a:r>
              <a:rPr lang="en-US" altLang="zh-CN" b="1" dirty="0">
                <a:solidFill>
                  <a:srgbClr val="000000"/>
                </a:solidFill>
                <a:latin typeface="Heiti SC Light" panose="02000000000000000000" charset="-122"/>
                <a:ea typeface="Heiti SC Light" panose="02000000000000000000" charset="-122"/>
                <a:cs typeface="Heiti SC Light" panose="02000000000000000000" charset="-122"/>
              </a:rPr>
              <a:t>2020</a:t>
            </a:r>
            <a:r>
              <a:rPr lang="zh-CN" altLang="zh-CN" b="1" dirty="0">
                <a:solidFill>
                  <a:srgbClr val="000000"/>
                </a:solidFill>
                <a:latin typeface="Heiti SC Light" panose="02000000000000000000" charset="-122"/>
                <a:ea typeface="Heiti SC Light" panose="02000000000000000000" charset="-122"/>
                <a:cs typeface="Heiti SC Light" panose="02000000000000000000" charset="-122"/>
              </a:rPr>
              <a:t>〕</a:t>
            </a:r>
            <a:r>
              <a:rPr lang="en-US" altLang="zh-CN" b="1" dirty="0" smtClean="0">
                <a:solidFill>
                  <a:srgbClr val="000000"/>
                </a:solidFill>
                <a:latin typeface="Heiti SC Light" panose="02000000000000000000" charset="-122"/>
                <a:ea typeface="Heiti SC Light" panose="02000000000000000000" charset="-122"/>
                <a:cs typeface="Heiti SC Light" panose="02000000000000000000" charset="-122"/>
              </a:rPr>
              <a:t>3</a:t>
            </a:r>
            <a:r>
              <a:rPr lang="zh-CN" altLang="zh-CN" b="1" dirty="0" smtClean="0">
                <a:solidFill>
                  <a:srgbClr val="000000"/>
                </a:solidFill>
                <a:latin typeface="Heiti SC Light" panose="02000000000000000000" charset="-122"/>
                <a:ea typeface="Heiti SC Light" panose="02000000000000000000" charset="-122"/>
                <a:cs typeface="Heiti SC Light" panose="02000000000000000000" charset="-122"/>
              </a:rPr>
              <a:t>号《</a:t>
            </a:r>
            <a:r>
              <a:rPr lang="zh-CN" altLang="zh-CN" b="1" dirty="0">
                <a:solidFill>
                  <a:srgbClr val="000000"/>
                </a:solidFill>
                <a:latin typeface="Heiti SC Light" panose="02000000000000000000" charset="-122"/>
                <a:ea typeface="Heiti SC Light" panose="02000000000000000000" charset="-122"/>
                <a:cs typeface="Heiti SC Light" panose="02000000000000000000" charset="-122"/>
              </a:rPr>
              <a:t>浙江省建设工程结算价款争议行政调解办法</a:t>
            </a:r>
            <a:r>
              <a:rPr lang="zh-CN" altLang="zh-CN" b="1" dirty="0" smtClean="0">
                <a:solidFill>
                  <a:srgbClr val="000000"/>
                </a:solidFill>
                <a:latin typeface="Heiti SC Light" panose="02000000000000000000" charset="-122"/>
                <a:ea typeface="Heiti SC Light" panose="02000000000000000000" charset="-122"/>
                <a:cs typeface="Heiti SC Light" panose="02000000000000000000" charset="-122"/>
              </a:rPr>
              <a:t>》、</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浙江省造价管理协会《浙江省过程造价纠纷调解规则》</a:t>
            </a:r>
            <a:endPar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endParaRPr>
          </a:p>
          <a:p>
            <a:pPr marL="342900" algn="l" fontAlgn="auto">
              <a:lnSpc>
                <a:spcPct val="150000"/>
              </a:lnSpc>
              <a:buFont typeface="Wingdings" panose="05000000000000000000" pitchFamily="2" charset="2"/>
              <a:buChar char="l"/>
            </a:pPr>
            <a:r>
              <a:rPr lang="zh-CN" altLang="en-US" b="1" dirty="0" smtClean="0">
                <a:solidFill>
                  <a:srgbClr val="FF0000"/>
                </a:solidFill>
                <a:latin typeface="Heiti SC Light" panose="02000000000000000000" charset="-122"/>
                <a:ea typeface="Heiti SC Light" panose="02000000000000000000" charset="-122"/>
                <a:cs typeface="Heiti SC Light" panose="02000000000000000000" charset="-122"/>
              </a:rPr>
              <a:t>仲裁条款</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：凡发生争议，如协商不成，由杭州</a:t>
            </a:r>
            <a:r>
              <a:rPr lang="en-US" altLang="zh-CN" b="1" dirty="0" smtClean="0">
                <a:solidFill>
                  <a:srgbClr val="000000"/>
                </a:solidFill>
                <a:latin typeface="Heiti SC Light" panose="02000000000000000000" charset="-122"/>
                <a:ea typeface="Heiti SC Light" panose="02000000000000000000" charset="-122"/>
                <a:cs typeface="Heiti SC Light" panose="02000000000000000000" charset="-122"/>
              </a:rPr>
              <a:t>/</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台州</a:t>
            </a:r>
            <a:r>
              <a:rPr lang="en-US" altLang="zh-CN" b="1" dirty="0" smtClean="0">
                <a:solidFill>
                  <a:srgbClr val="000000"/>
                </a:solidFill>
                <a:latin typeface="Heiti SC Light" panose="02000000000000000000" charset="-122"/>
                <a:ea typeface="Heiti SC Light" panose="02000000000000000000" charset="-122"/>
                <a:cs typeface="Heiti SC Light" panose="02000000000000000000" charset="-122"/>
              </a:rPr>
              <a:t>/</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金华仲裁委员会仲</a:t>
            </a:r>
            <a:endPar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endParaRPr>
          </a:p>
          <a:p>
            <a:pPr marL="342900" algn="l" fontAlgn="auto">
              <a:lnSpc>
                <a:spcPct val="150000"/>
              </a:lnSpc>
              <a:buFont typeface="Wingdings" panose="05000000000000000000" pitchFamily="2" charset="2"/>
              <a:buChar char="l"/>
            </a:pPr>
            <a:r>
              <a:rPr lang="zh-CN" altLang="en-US" b="1" dirty="0" smtClean="0">
                <a:solidFill>
                  <a:srgbClr val="FF0000"/>
                </a:solidFill>
                <a:latin typeface="Heiti SC Light" panose="02000000000000000000" charset="-122"/>
                <a:ea typeface="Heiti SC Light" panose="02000000000000000000" charset="-122"/>
                <a:cs typeface="Heiti SC Light" panose="02000000000000000000" charset="-122"/>
              </a:rPr>
              <a:t>争议评审</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：如发生争议，双方同意按浙江省建筑业行业协会</a:t>
            </a:r>
            <a:r>
              <a:rPr lang="en-US" altLang="zh-CN" b="1" dirty="0" smtClean="0">
                <a:solidFill>
                  <a:srgbClr val="000000"/>
                </a:solidFill>
                <a:latin typeface="Heiti SC Light" panose="02000000000000000000" charset="-122"/>
                <a:ea typeface="Heiti SC Light" panose="02000000000000000000" charset="-122"/>
                <a:cs typeface="Heiti SC Light" panose="02000000000000000000" charset="-122"/>
              </a:rPr>
              <a:t>《</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建设工程争议专家评审规则</a:t>
            </a:r>
            <a:r>
              <a:rPr lang="en-US" altLang="zh-CN" b="1" dirty="0" smtClean="0">
                <a:solidFill>
                  <a:srgbClr val="000000"/>
                </a:solidFill>
                <a:latin typeface="Heiti SC Light" panose="02000000000000000000" charset="-122"/>
                <a:ea typeface="Heiti SC Light" panose="02000000000000000000" charset="-122"/>
                <a:cs typeface="Heiti SC Light" panose="02000000000000000000" charset="-122"/>
              </a:rPr>
              <a:t>》</a:t>
            </a:r>
            <a:r>
              <a:rPr lang="zh-CN" altLang="en-US" b="1" dirty="0" smtClean="0">
                <a:solidFill>
                  <a:srgbClr val="000000"/>
                </a:solidFill>
                <a:latin typeface="Heiti SC Light" panose="02000000000000000000" charset="-122"/>
                <a:ea typeface="Heiti SC Light" panose="02000000000000000000" charset="-122"/>
                <a:cs typeface="Heiti SC Light" panose="02000000000000000000" charset="-122"/>
              </a:rPr>
              <a:t>提交专家争议评审</a:t>
            </a:r>
            <a:endParaRPr lang="zh-CN" altLang="zh-CN" sz="2000" b="1" dirty="0">
              <a:solidFill>
                <a:srgbClr val="000000"/>
              </a:solidFill>
              <a:latin typeface="Heiti SC Light" panose="02000000000000000000" charset="-122"/>
              <a:ea typeface="Heiti SC Light" panose="02000000000000000000" charset="-122"/>
              <a:cs typeface="Heiti SC Light" panose="02000000000000000000" charset="-122"/>
            </a:endParaRPr>
          </a:p>
          <a:p>
            <a:pPr marL="342900" algn="l" fontAlgn="auto">
              <a:lnSpc>
                <a:spcPct val="150000"/>
              </a:lnSpc>
              <a:buFont typeface="Wingdings" panose="05000000000000000000" pitchFamily="2" charset="2"/>
              <a:buChar char="l"/>
            </a:pPr>
            <a:endParaRPr lang="zh-CN" altLang="en-US" sz="2000" b="1"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zh-CN" altLang="en-US" sz="2000" dirty="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endParaRPr lang="en-US" altLang="zh-CN" sz="2800" b="1" dirty="0" smtClean="0">
              <a:latin typeface="Heiti SC Light" panose="02000000000000000000" charset="-122"/>
              <a:ea typeface="Heiti SC Light" panose="02000000000000000000" charset="-122"/>
            </a:endParaRPr>
          </a:p>
          <a:p>
            <a:pPr algn="l">
              <a:buFont typeface="Wingdings" panose="05000000000000000000" pitchFamily="2" charset="2"/>
            </a:pPr>
            <a:endParaRPr lang="en-US" altLang="zh-CN" sz="2800" b="1" dirty="0" smtClean="0">
              <a:latin typeface="Heiti SC Light" panose="02000000000000000000" charset="-122"/>
              <a:ea typeface="Heiti SC Light" panose="02000000000000000000" charset="-122"/>
            </a:endParaRPr>
          </a:p>
        </p:txBody>
      </p:sp>
      <p:sp>
        <p:nvSpPr>
          <p:cNvPr id="8" name="矩形 7"/>
          <p:cNvSpPr/>
          <p:nvPr/>
        </p:nvSpPr>
        <p:spPr>
          <a:xfrm>
            <a:off x="0" y="6335486"/>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74128" y="824827"/>
            <a:ext cx="8391940" cy="519033"/>
          </a:xfrm>
        </p:spPr>
        <p:txBody>
          <a:bodyPr>
            <a:noAutofit/>
          </a:bodyPr>
          <a:lstStyle/>
          <a:p>
            <a:pPr algn="l"/>
            <a:r>
              <a:rPr lang="en-US" altLang="en-US" sz="3200" dirty="0" smtClean="0">
                <a:solidFill>
                  <a:srgbClr val="006284"/>
                </a:solidFill>
                <a:latin typeface="Heiti SC Light" panose="02000000000000000000" charset="-122"/>
                <a:ea typeface="Heiti SC Light" panose="02000000000000000000" charset="-122"/>
                <a:cs typeface="Heiti SC Light" panose="02000000000000000000" charset="-122"/>
              </a:rPr>
              <a:t>过程争议解决—仲裁</a:t>
            </a:r>
            <a:endParaRPr lang="en-US" altLang="en-US" sz="3200" dirty="0" smtClean="0">
              <a:solidFill>
                <a:srgbClr val="006284"/>
              </a:solidFill>
              <a:latin typeface="Heiti SC Light" panose="02000000000000000000" charset="-122"/>
              <a:ea typeface="Heiti SC Light" panose="02000000000000000000" charset="-122"/>
              <a:cs typeface="Heiti SC Light" panose="02000000000000000000" charset="-122"/>
            </a:endParaRPr>
          </a:p>
        </p:txBody>
      </p:sp>
      <p:sp>
        <p:nvSpPr>
          <p:cNvPr id="3" name="副标题 2"/>
          <p:cNvSpPr>
            <a:spLocks noGrp="1"/>
          </p:cNvSpPr>
          <p:nvPr>
            <p:ph type="subTitle" idx="1"/>
          </p:nvPr>
        </p:nvSpPr>
        <p:spPr>
          <a:xfrm>
            <a:off x="1615440" y="1671320"/>
            <a:ext cx="8618855" cy="3484880"/>
          </a:xfrm>
        </p:spPr>
        <p:txBody>
          <a:bodyPr>
            <a:normAutofit fontScale="97500"/>
          </a:bodyPr>
          <a:lstStyle/>
          <a:p>
            <a:pPr algn="l"/>
            <a:r>
              <a:rPr lang="zh-CN" altLang="zh-CN" sz="2200" dirty="0" smtClean="0">
                <a:latin typeface="Heiti SC Light" panose="02000000000000000000" charset="-122"/>
                <a:ea typeface="Heiti SC Light" panose="02000000000000000000" charset="-122"/>
                <a:cs typeface="Heiti SC Light" panose="02000000000000000000" charset="-122"/>
              </a:rPr>
              <a:t>【</a:t>
            </a:r>
            <a:r>
              <a:rPr lang="zh-CN" altLang="en-US" sz="2200" dirty="0" smtClean="0">
                <a:latin typeface="Heiti SC Light" panose="02000000000000000000" charset="-122"/>
                <a:ea typeface="Heiti SC Light" panose="02000000000000000000" charset="-122"/>
                <a:cs typeface="Heiti SC Light" panose="02000000000000000000" charset="-122"/>
              </a:rPr>
              <a:t>案例</a:t>
            </a:r>
            <a:r>
              <a:rPr lang="en-US" altLang="zh-CN" sz="2200" dirty="0" smtClean="0">
                <a:latin typeface="Heiti SC Light" panose="02000000000000000000" charset="-122"/>
                <a:ea typeface="Heiti SC Light" panose="02000000000000000000" charset="-122"/>
                <a:cs typeface="Heiti SC Light" panose="02000000000000000000" charset="-122"/>
              </a:rPr>
              <a:t>】35</a:t>
            </a:r>
            <a:r>
              <a:rPr lang="zh-CN" altLang="en-US" sz="2200" dirty="0" smtClean="0">
                <a:latin typeface="Heiti SC Light" panose="02000000000000000000" charset="-122"/>
                <a:ea typeface="Heiti SC Light" panose="02000000000000000000" charset="-122"/>
                <a:cs typeface="Heiti SC Light" panose="02000000000000000000" charset="-122"/>
              </a:rPr>
              <a:t>万平方米综合体，施工总承包</a:t>
            </a:r>
            <a:r>
              <a:rPr lang="zh-CN" altLang="zh-CN" sz="2200" dirty="0">
                <a:latin typeface="Heiti SC Light" panose="02000000000000000000" charset="-122"/>
                <a:ea typeface="Heiti SC Light" panose="02000000000000000000" charset="-122"/>
                <a:cs typeface="Heiti SC Light" panose="02000000000000000000" charset="-122"/>
              </a:rPr>
              <a:t>。</a:t>
            </a:r>
            <a:r>
              <a:rPr lang="zh-CN" altLang="zh-CN" sz="2200" dirty="0" smtClean="0">
                <a:latin typeface="Heiti SC Light" panose="02000000000000000000" charset="-122"/>
                <a:ea typeface="Heiti SC Light" panose="02000000000000000000" charset="-122"/>
                <a:cs typeface="Heiti SC Light" panose="02000000000000000000" charset="-122"/>
              </a:rPr>
              <a:t>施工过</a:t>
            </a:r>
            <a:r>
              <a:rPr lang="zh-CN" altLang="zh-CN" sz="2200" dirty="0">
                <a:latin typeface="Heiti SC Light" panose="02000000000000000000" charset="-122"/>
                <a:ea typeface="Heiti SC Light" panose="02000000000000000000" charset="-122"/>
                <a:cs typeface="Heiti SC Light" panose="02000000000000000000" charset="-122"/>
              </a:rPr>
              <a:t>程中</a:t>
            </a:r>
            <a:r>
              <a:rPr lang="zh-CN" altLang="zh-CN" sz="2200" dirty="0" smtClean="0">
                <a:latin typeface="Heiti SC Light" panose="02000000000000000000" charset="-122"/>
                <a:ea typeface="Heiti SC Light" panose="02000000000000000000" charset="-122"/>
                <a:cs typeface="Heiti SC Light" panose="02000000000000000000" charset="-122"/>
              </a:rPr>
              <a:t>，</a:t>
            </a:r>
            <a:r>
              <a:rPr lang="zh-CN" altLang="en-US" sz="2200" dirty="0" smtClean="0">
                <a:latin typeface="Heiti SC Light" panose="02000000000000000000" charset="-122"/>
                <a:ea typeface="Heiti SC Light" panose="02000000000000000000" charset="-122"/>
                <a:cs typeface="Heiti SC Light" panose="02000000000000000000" charset="-122"/>
              </a:rPr>
              <a:t>发生了文明工地标准提高、桩基设计变更及各种原因导致的停工。承包商没有提供变更令和索赔报告，但双方就这些事件形成了由发包方签字确认的会议纪要复印件；</a:t>
            </a:r>
            <a:r>
              <a:rPr lang="zh-CN" altLang="zh-CN" sz="2200" dirty="0" smtClean="0">
                <a:latin typeface="Heiti SC Light" panose="02000000000000000000" charset="-122"/>
                <a:ea typeface="Heiti SC Light" panose="02000000000000000000" charset="-122"/>
                <a:cs typeface="Heiti SC Light" panose="02000000000000000000" charset="-122"/>
              </a:rPr>
              <a:t>双方就</a:t>
            </a:r>
            <a:r>
              <a:rPr lang="zh-CN" altLang="zh-CN" sz="2200" dirty="0">
                <a:latin typeface="Heiti SC Light" panose="02000000000000000000" charset="-122"/>
                <a:ea typeface="Heiti SC Light" panose="02000000000000000000" charset="-122"/>
                <a:cs typeface="Heiti SC Light" panose="02000000000000000000" charset="-122"/>
              </a:rPr>
              <a:t>安全文明费</a:t>
            </a:r>
            <a:r>
              <a:rPr lang="zh-CN" altLang="zh-CN" sz="2200" dirty="0" smtClean="0">
                <a:latin typeface="Heiti SC Light" panose="02000000000000000000" charset="-122"/>
                <a:ea typeface="Heiti SC Light" panose="02000000000000000000" charset="-122"/>
                <a:cs typeface="Heiti SC Light" panose="02000000000000000000" charset="-122"/>
              </a:rPr>
              <a:t>、</a:t>
            </a:r>
            <a:r>
              <a:rPr lang="zh-CN" altLang="en-US" sz="2200" dirty="0" smtClean="0">
                <a:latin typeface="Heiti SC Light" panose="02000000000000000000" charset="-122"/>
                <a:ea typeface="Heiti SC Light" panose="02000000000000000000" charset="-122"/>
                <a:cs typeface="Heiti SC Light" panose="02000000000000000000" charset="-122"/>
              </a:rPr>
              <a:t>设计变更、</a:t>
            </a:r>
            <a:r>
              <a:rPr lang="zh-CN" altLang="zh-CN" sz="2200" dirty="0" smtClean="0">
                <a:latin typeface="Heiti SC Light" panose="02000000000000000000" charset="-122"/>
                <a:ea typeface="Heiti SC Light" panose="02000000000000000000" charset="-122"/>
                <a:cs typeface="Heiti SC Light" panose="02000000000000000000" charset="-122"/>
              </a:rPr>
              <a:t>非承包引起延误造成人工材料补差</a:t>
            </a:r>
            <a:r>
              <a:rPr lang="zh-CN" altLang="zh-CN" sz="2200" dirty="0">
                <a:latin typeface="Heiti SC Light" panose="02000000000000000000" charset="-122"/>
                <a:ea typeface="Heiti SC Light" panose="02000000000000000000" charset="-122"/>
                <a:cs typeface="Heiti SC Light" panose="02000000000000000000" charset="-122"/>
              </a:rPr>
              <a:t>，</a:t>
            </a:r>
            <a:r>
              <a:rPr lang="zh-CN" altLang="zh-CN" sz="2200" dirty="0" smtClean="0">
                <a:latin typeface="Heiti SC Light" panose="02000000000000000000" charset="-122"/>
                <a:ea typeface="Heiti SC Light" panose="02000000000000000000" charset="-122"/>
                <a:cs typeface="Heiti SC Light" panose="02000000000000000000" charset="-122"/>
              </a:rPr>
              <a:t>停工损失等引发争议</a:t>
            </a:r>
            <a:r>
              <a:rPr lang="zh-CN" altLang="en-US" sz="2200" dirty="0" smtClean="0">
                <a:latin typeface="Heiti SC Light" panose="02000000000000000000" charset="-122"/>
                <a:ea typeface="Heiti SC Light" panose="02000000000000000000" charset="-122"/>
                <a:cs typeface="Heiti SC Light" panose="02000000000000000000" charset="-122"/>
              </a:rPr>
              <a:t>。</a:t>
            </a:r>
            <a:endParaRPr lang="en-US" altLang="zh-CN" sz="2200" dirty="0" smtClean="0">
              <a:latin typeface="Heiti SC Light" panose="02000000000000000000" charset="-122"/>
              <a:ea typeface="Heiti SC Light" panose="02000000000000000000" charset="-122"/>
              <a:cs typeface="Heiti SC Light" panose="02000000000000000000" charset="-122"/>
            </a:endParaRPr>
          </a:p>
          <a:p>
            <a:pPr algn="l"/>
            <a:endParaRPr lang="en-US" altLang="zh-CN" sz="2200" dirty="0" smtClean="0">
              <a:latin typeface="Heiti SC Light" panose="02000000000000000000" charset="-122"/>
              <a:ea typeface="Heiti SC Light" panose="02000000000000000000" charset="-122"/>
              <a:cs typeface="Heiti SC Light" panose="02000000000000000000" charset="-122"/>
            </a:endParaRPr>
          </a:p>
          <a:p>
            <a:pPr marL="342900" indent="-342900" algn="l">
              <a:buFont typeface="Wingdings" panose="05000000000000000000" pitchFamily="2" charset="2"/>
              <a:buChar char="l"/>
            </a:pPr>
            <a:r>
              <a:rPr lang="zh-CN" altLang="en-US" sz="2200" dirty="0" smtClean="0">
                <a:solidFill>
                  <a:srgbClr val="FF0000"/>
                </a:solidFill>
                <a:latin typeface="Heiti SC Light" panose="02000000000000000000" charset="-122"/>
                <a:ea typeface="Heiti SC Light" panose="02000000000000000000" charset="-122"/>
                <a:cs typeface="Heiti SC Light" panose="02000000000000000000" charset="-122"/>
              </a:rPr>
              <a:t>协商无果，提交行政调解，无果。达成仲裁协议，除停工损失以外，其他争议先行裁决。争议期间，没有停工</a:t>
            </a:r>
            <a:endParaRPr lang="en-US" altLang="zh-CN" sz="2200"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2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dirty="0" smtClean="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l">
              <a:buFont typeface="Wingdings" panose="05000000000000000000" pitchFamily="2" charset="2"/>
              <a:buChar char="l"/>
            </a:pPr>
            <a:endParaRPr lang="en-US" altLang="zh-CN" sz="20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endParaRPr lang="zh-CN" altLang="en-US" dirty="0">
              <a:latin typeface="微软雅黑" panose="020B0503020204020204" pitchFamily="34" charset="-122"/>
              <a:ea typeface="微软雅黑" panose="020B0503020204020204" pitchFamily="34" charset="-122"/>
            </a:endParaRPr>
          </a:p>
        </p:txBody>
      </p:sp>
      <p:sp>
        <p:nvSpPr>
          <p:cNvPr id="8" name="矩形 7"/>
          <p:cNvSpPr/>
          <p:nvPr/>
        </p:nvSpPr>
        <p:spPr>
          <a:xfrm>
            <a:off x="0" y="6150551"/>
            <a:ext cx="12192000" cy="522514"/>
          </a:xfrm>
          <a:prstGeom prst="rect">
            <a:avLst/>
          </a:prstGeom>
          <a:solidFill>
            <a:srgbClr val="006284"/>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670976" y="257331"/>
            <a:ext cx="1229671" cy="909359"/>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5494</Words>
  <Application>WPS 演示</Application>
  <PresentationFormat>自定义</PresentationFormat>
  <Paragraphs>318</Paragraphs>
  <Slides>28</Slides>
  <Notes>2</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28</vt:i4>
      </vt:variant>
    </vt:vector>
  </HeadingPairs>
  <TitlesOfParts>
    <vt:vector size="42" baseType="lpstr">
      <vt:lpstr>Arial</vt:lpstr>
      <vt:lpstr>方正书宋_GBK</vt:lpstr>
      <vt:lpstr>Wingdings</vt:lpstr>
      <vt:lpstr>宋体</vt:lpstr>
      <vt:lpstr>微软雅黑</vt:lpstr>
      <vt:lpstr>Calibri</vt:lpstr>
      <vt:lpstr>Heiti SC Medium</vt:lpstr>
      <vt:lpstr>黑体</vt:lpstr>
      <vt:lpstr>Heiti SC Light</vt:lpstr>
      <vt:lpstr>Arial Unicode MS</vt:lpstr>
      <vt:lpstr>等线</vt:lpstr>
      <vt:lpstr>汉仪中等线KW</vt:lpstr>
      <vt:lpstr>等线 Light</vt:lpstr>
      <vt:lpstr>Office 主题​​</vt:lpstr>
      <vt:lpstr>PowerPoint 演示文稿</vt:lpstr>
      <vt:lpstr>讲座目录</vt:lpstr>
      <vt:lpstr>过程结算理念</vt:lpstr>
      <vt:lpstr>过程结算文件</vt:lpstr>
      <vt:lpstr>实施条件</vt:lpstr>
      <vt:lpstr>实施条件---招标文件规定</vt:lpstr>
      <vt:lpstr>实施条件--合同规定</vt:lpstr>
      <vt:lpstr>争议处理方式</vt:lpstr>
      <vt:lpstr>过程争议解决—仲裁</vt:lpstr>
      <vt:lpstr>过程争议解决—评审</vt:lpstr>
      <vt:lpstr>专家评审规则</vt:lpstr>
      <vt:lpstr>过程争议解决—争议评审案</vt:lpstr>
      <vt:lpstr>PowerPoint 演示文稿</vt:lpstr>
      <vt:lpstr>  变更争议（V.O）</vt:lpstr>
      <vt:lpstr>  调价争议（Price Fluctuation ）</vt:lpstr>
      <vt:lpstr>调价争议（Price Fluctuation ）</vt:lpstr>
      <vt:lpstr>  调价争议（Price Fluctuation ）</vt:lpstr>
      <vt:lpstr>  调价争议（Price Fluctuation ）</vt:lpstr>
      <vt:lpstr>  调价争议（Price Fluctuation ）</vt:lpstr>
      <vt:lpstr>调价争议（Price Fluctuation ）</vt:lpstr>
      <vt:lpstr>  索赔（Claim ）</vt:lpstr>
      <vt:lpstr>索赔（Claim ）</vt:lpstr>
      <vt:lpstr>竣工结算</vt:lpstr>
      <vt:lpstr>保函问题</vt:lpstr>
      <vt:lpstr>保函问题</vt:lpstr>
      <vt:lpstr>保函问题</vt:lpstr>
      <vt:lpstr>保函问题</vt:lpstr>
      <vt:lpstr>保函问题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标题</dc:title>
  <dc:creator>Windows 用户</dc:creator>
  <cp:lastModifiedBy>xhls</cp:lastModifiedBy>
  <cp:revision>1709</cp:revision>
  <dcterms:created xsi:type="dcterms:W3CDTF">2020-08-18T02:19:49Z</dcterms:created>
  <dcterms:modified xsi:type="dcterms:W3CDTF">2020-08-18T02:19:49Z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2052-2.5.0.4070</vt:lpwstr>
  </property>
</Properties>
</file>